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141"/>
  </p:notesMasterIdLst>
  <p:sldIdLst>
    <p:sldId id="256" r:id="rId2"/>
    <p:sldId id="571" r:id="rId3"/>
    <p:sldId id="474" r:id="rId4"/>
    <p:sldId id="573" r:id="rId5"/>
    <p:sldId id="575" r:id="rId6"/>
    <p:sldId id="576" r:id="rId7"/>
    <p:sldId id="580" r:id="rId8"/>
    <p:sldId id="581" r:id="rId9"/>
    <p:sldId id="582" r:id="rId10"/>
    <p:sldId id="583" r:id="rId11"/>
    <p:sldId id="584" r:id="rId12"/>
    <p:sldId id="595" r:id="rId13"/>
    <p:sldId id="594" r:id="rId14"/>
    <p:sldId id="596" r:id="rId15"/>
    <p:sldId id="586" r:id="rId16"/>
    <p:sldId id="589" r:id="rId17"/>
    <p:sldId id="598" r:id="rId18"/>
    <p:sldId id="599" r:id="rId19"/>
    <p:sldId id="604" r:id="rId20"/>
    <p:sldId id="591" r:id="rId21"/>
    <p:sldId id="592" r:id="rId22"/>
    <p:sldId id="593" r:id="rId23"/>
    <p:sldId id="607" r:id="rId24"/>
    <p:sldId id="610" r:id="rId25"/>
    <p:sldId id="730" r:id="rId26"/>
    <p:sldId id="574" r:id="rId27"/>
    <p:sldId id="618" r:id="rId28"/>
    <p:sldId id="619" r:id="rId29"/>
    <p:sldId id="621" r:id="rId30"/>
    <p:sldId id="622" r:id="rId31"/>
    <p:sldId id="624" r:id="rId32"/>
    <p:sldId id="625" r:id="rId33"/>
    <p:sldId id="623" r:id="rId34"/>
    <p:sldId id="626" r:id="rId35"/>
    <p:sldId id="627" r:id="rId36"/>
    <p:sldId id="628" r:id="rId37"/>
    <p:sldId id="631" r:id="rId38"/>
    <p:sldId id="633" r:id="rId39"/>
    <p:sldId id="632" r:id="rId40"/>
    <p:sldId id="636" r:id="rId41"/>
    <p:sldId id="674" r:id="rId42"/>
    <p:sldId id="637" r:id="rId43"/>
    <p:sldId id="638" r:id="rId44"/>
    <p:sldId id="639" r:id="rId45"/>
    <p:sldId id="640" r:id="rId46"/>
    <p:sldId id="642" r:id="rId47"/>
    <p:sldId id="643" r:id="rId48"/>
    <p:sldId id="644" r:id="rId49"/>
    <p:sldId id="645" r:id="rId50"/>
    <p:sldId id="646" r:id="rId51"/>
    <p:sldId id="731" r:id="rId52"/>
    <p:sldId id="647" r:id="rId53"/>
    <p:sldId id="649" r:id="rId54"/>
    <p:sldId id="648" r:id="rId55"/>
    <p:sldId id="650" r:id="rId56"/>
    <p:sldId id="651"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70" r:id="rId72"/>
    <p:sldId id="673" r:id="rId73"/>
    <p:sldId id="671" r:id="rId74"/>
    <p:sldId id="672" r:id="rId75"/>
    <p:sldId id="732" r:id="rId76"/>
    <p:sldId id="676" r:id="rId77"/>
    <p:sldId id="675" r:id="rId78"/>
    <p:sldId id="677" r:id="rId79"/>
    <p:sldId id="678" r:id="rId80"/>
    <p:sldId id="679" r:id="rId81"/>
    <p:sldId id="680" r:id="rId82"/>
    <p:sldId id="682" r:id="rId83"/>
    <p:sldId id="683" r:id="rId84"/>
    <p:sldId id="684" r:id="rId85"/>
    <p:sldId id="685" r:id="rId86"/>
    <p:sldId id="686" r:id="rId87"/>
    <p:sldId id="687" r:id="rId88"/>
    <p:sldId id="688" r:id="rId89"/>
    <p:sldId id="689" r:id="rId90"/>
    <p:sldId id="690" r:id="rId91"/>
    <p:sldId id="691" r:id="rId92"/>
    <p:sldId id="692" r:id="rId93"/>
    <p:sldId id="693" r:id="rId94"/>
    <p:sldId id="694" r:id="rId95"/>
    <p:sldId id="695" r:id="rId96"/>
    <p:sldId id="696" r:id="rId97"/>
    <p:sldId id="697" r:id="rId98"/>
    <p:sldId id="699" r:id="rId99"/>
    <p:sldId id="698" r:id="rId100"/>
    <p:sldId id="733" r:id="rId101"/>
    <p:sldId id="700" r:id="rId102"/>
    <p:sldId id="579" r:id="rId103"/>
    <p:sldId id="708" r:id="rId104"/>
    <p:sldId id="588" r:id="rId105"/>
    <p:sldId id="587" r:id="rId106"/>
    <p:sldId id="709" r:id="rId107"/>
    <p:sldId id="615" r:id="rId108"/>
    <p:sldId id="710" r:id="rId109"/>
    <p:sldId id="711" r:id="rId110"/>
    <p:sldId id="712" r:id="rId111"/>
    <p:sldId id="713" r:id="rId112"/>
    <p:sldId id="714" r:id="rId113"/>
    <p:sldId id="715" r:id="rId114"/>
    <p:sldId id="716" r:id="rId115"/>
    <p:sldId id="717" r:id="rId116"/>
    <p:sldId id="718" r:id="rId117"/>
    <p:sldId id="597" r:id="rId118"/>
    <p:sldId id="719" r:id="rId119"/>
    <p:sldId id="600" r:id="rId120"/>
    <p:sldId id="601" r:id="rId121"/>
    <p:sldId id="720" r:id="rId122"/>
    <p:sldId id="602" r:id="rId123"/>
    <p:sldId id="721" r:id="rId124"/>
    <p:sldId id="605" r:id="rId125"/>
    <p:sldId id="606" r:id="rId126"/>
    <p:sldId id="722" r:id="rId127"/>
    <p:sldId id="723" r:id="rId128"/>
    <p:sldId id="724" r:id="rId129"/>
    <p:sldId id="603" r:id="rId130"/>
    <p:sldId id="734" r:id="rId131"/>
    <p:sldId id="617" r:id="rId132"/>
    <p:sldId id="725" r:id="rId133"/>
    <p:sldId id="726" r:id="rId134"/>
    <p:sldId id="727" r:id="rId135"/>
    <p:sldId id="620" r:id="rId136"/>
    <p:sldId id="728" r:id="rId137"/>
    <p:sldId id="729" r:id="rId138"/>
    <p:sldId id="375" r:id="rId139"/>
    <p:sldId id="543" r:id="rId1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4584"/>
    <a:srgbClr val="ACA9DD"/>
    <a:srgbClr val="29D3C9"/>
    <a:srgbClr val="97E3DB"/>
    <a:srgbClr val="D5D7EF"/>
    <a:srgbClr val="D5D7FF"/>
    <a:srgbClr val="AFB0DD"/>
    <a:srgbClr val="ACA9EE"/>
    <a:srgbClr val="F6F3FA"/>
    <a:srgbClr val="F1F4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6"/>
    <p:restoredTop sz="97411"/>
  </p:normalViewPr>
  <p:slideViewPr>
    <p:cSldViewPr snapToGrid="0" snapToObjects="1">
      <p:cViewPr varScale="1">
        <p:scale>
          <a:sx n="110" d="100"/>
          <a:sy n="110" d="100"/>
        </p:scale>
        <p:origin x="60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CE8E05-AD0B-4271-AC84-2FC661D8BD15}" type="datetimeFigureOut">
              <a:rPr lang="en-US" smtClean="0"/>
              <a:t>7/26/2023</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86A848-9DA6-4471-AE29-8780B1350B66}" type="slidenum">
              <a:rPr lang="en-US" smtClean="0"/>
              <a:t>‹#›</a:t>
            </a:fld>
            <a:endParaRPr lang="en-US"/>
          </a:p>
        </p:txBody>
      </p:sp>
    </p:spTree>
    <p:extLst>
      <p:ext uri="{BB962C8B-B14F-4D97-AF65-F5344CB8AC3E}">
        <p14:creationId xmlns:p14="http://schemas.microsoft.com/office/powerpoint/2010/main" val="2171117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73E9512-6E8C-4A4E-B477-E3BD5130D8E4}"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66366" y="252412"/>
            <a:ext cx="2225634" cy="625476"/>
          </a:xfrm>
          <a:prstGeom prst="rect">
            <a:avLst/>
          </a:prstGeom>
        </p:spPr>
      </p:pic>
    </p:spTree>
    <p:extLst>
      <p:ext uri="{BB962C8B-B14F-4D97-AF65-F5344CB8AC3E}">
        <p14:creationId xmlns:p14="http://schemas.microsoft.com/office/powerpoint/2010/main" val="1459699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3E9512-6E8C-4A4E-B477-E3BD5130D8E4}"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1669148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3E9512-6E8C-4A4E-B477-E3BD5130D8E4}"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791555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3E9512-6E8C-4A4E-B477-E3BD5130D8E4}"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7708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73E9512-6E8C-4A4E-B477-E3BD5130D8E4}" type="datetimeFigureOut">
              <a:rPr lang="en-US" smtClean="0"/>
              <a:t>7/26/2023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71123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3E9512-6E8C-4A4E-B477-E3BD5130D8E4}" type="datetimeFigureOut">
              <a:rPr lang="en-US" smtClean="0"/>
              <a:t>7/26/2023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858481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E9512-6E8C-4A4E-B477-E3BD5130D8E4}" type="datetimeFigureOut">
              <a:rPr lang="en-US" smtClean="0"/>
              <a:t>7/26/2023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1700908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3E9512-6E8C-4A4E-B477-E3BD5130D8E4}"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2021124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3E9512-6E8C-4A4E-B477-E3BD5130D8E4}"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139966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3E9512-6E8C-4A4E-B477-E3BD5130D8E4}"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926254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3E9512-6E8C-4A4E-B477-E3BD5130D8E4}"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449617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Only">
    <p:spTree>
      <p:nvGrpSpPr>
        <p:cNvPr id="1" name=""/>
        <p:cNvGrpSpPr/>
        <p:nvPr/>
      </p:nvGrpSpPr>
      <p:grpSpPr>
        <a:xfrm>
          <a:off x="0" y="0"/>
          <a:ext cx="0" cy="0"/>
          <a:chOff x="0" y="0"/>
          <a:chExt cx="0" cy="0"/>
        </a:xfrm>
      </p:grpSpPr>
      <p:sp>
        <p:nvSpPr>
          <p:cNvPr id="7" name="Text Placeholder 9"/>
          <p:cNvSpPr>
            <a:spLocks noGrp="1"/>
          </p:cNvSpPr>
          <p:nvPr>
            <p:ph type="body" sz="quarter" idx="15" hasCustomPrompt="1"/>
          </p:nvPr>
        </p:nvSpPr>
        <p:spPr bwMode="gray">
          <a:xfrm>
            <a:off x="394058" y="1005842"/>
            <a:ext cx="11498042" cy="396947"/>
          </a:xfrm>
          <a:prstGeom prst="rect">
            <a:avLst/>
          </a:prstGeom>
          <a:noFill/>
        </p:spPr>
        <p:txBody>
          <a:bodyPr wrap="square" rtlCol="0">
            <a:noAutofit/>
          </a:bodyPr>
          <a:lstStyle>
            <a:lvl1pPr marL="0" indent="0" algn="l" rtl="0" fontAlgn="base">
              <a:lnSpc>
                <a:spcPct val="90000"/>
              </a:lnSpc>
              <a:spcBef>
                <a:spcPct val="0"/>
              </a:spcBef>
              <a:spcAft>
                <a:spcPct val="0"/>
              </a:spcAft>
              <a:buNone/>
              <a:defRPr lang="en-US" sz="1999" b="1" kern="1200" smtClean="0">
                <a:solidFill>
                  <a:schemeClr val="accent1"/>
                </a:solidFill>
                <a:latin typeface="Arial" panose="020B0604020202020204" pitchFamily="34" charset="0"/>
                <a:ea typeface="+mn-ea"/>
                <a:cs typeface="Arial" panose="020B0604020202020204" pitchFamily="34" charset="0"/>
              </a:defRPr>
            </a:lvl1pPr>
            <a:lvl2pPr algn="l" rtl="0" fontAlgn="base">
              <a:lnSpc>
                <a:spcPct val="90000"/>
              </a:lnSpc>
              <a:spcBef>
                <a:spcPct val="0"/>
              </a:spcBef>
              <a:spcAft>
                <a:spcPct val="0"/>
              </a:spcAft>
              <a:defRPr lang="en-US" sz="2199" b="1" kern="1200" smtClean="0">
                <a:solidFill>
                  <a:schemeClr val="tx1"/>
                </a:solidFill>
                <a:latin typeface="Arial Narrow" pitchFamily="34" charset="0"/>
                <a:ea typeface="+mn-ea"/>
                <a:cs typeface="+mn-cs"/>
              </a:defRPr>
            </a:lvl2pPr>
            <a:lvl3pPr algn="l" rtl="0" fontAlgn="base">
              <a:lnSpc>
                <a:spcPct val="90000"/>
              </a:lnSpc>
              <a:spcBef>
                <a:spcPct val="0"/>
              </a:spcBef>
              <a:spcAft>
                <a:spcPct val="0"/>
              </a:spcAft>
              <a:defRPr lang="en-US" sz="2199" b="1" kern="1200" smtClean="0">
                <a:solidFill>
                  <a:schemeClr val="tx1"/>
                </a:solidFill>
                <a:latin typeface="Arial Narrow" pitchFamily="34" charset="0"/>
                <a:ea typeface="+mn-ea"/>
                <a:cs typeface="+mn-cs"/>
              </a:defRPr>
            </a:lvl3pPr>
            <a:lvl4pPr algn="l" rtl="0" fontAlgn="base">
              <a:lnSpc>
                <a:spcPct val="90000"/>
              </a:lnSpc>
              <a:spcBef>
                <a:spcPct val="0"/>
              </a:spcBef>
              <a:spcAft>
                <a:spcPct val="0"/>
              </a:spcAft>
              <a:defRPr lang="en-US" sz="2199" b="1" kern="1200" smtClean="0">
                <a:solidFill>
                  <a:schemeClr val="tx1"/>
                </a:solidFill>
                <a:latin typeface="Arial Narrow" pitchFamily="34" charset="0"/>
                <a:ea typeface="+mn-ea"/>
                <a:cs typeface="+mn-cs"/>
              </a:defRPr>
            </a:lvl4pPr>
            <a:lvl5pPr algn="l" rtl="0" fontAlgn="base">
              <a:lnSpc>
                <a:spcPct val="90000"/>
              </a:lnSpc>
              <a:spcBef>
                <a:spcPct val="0"/>
              </a:spcBef>
              <a:spcAft>
                <a:spcPct val="0"/>
              </a:spcAft>
              <a:defRPr lang="en-US" sz="2199" b="1" kern="1200" dirty="0" smtClean="0">
                <a:solidFill>
                  <a:schemeClr val="tx1"/>
                </a:solidFill>
                <a:latin typeface="Arial Narrow" pitchFamily="34" charset="0"/>
                <a:ea typeface="+mn-ea"/>
                <a:cs typeface="+mn-cs"/>
              </a:defRPr>
            </a:lvl5pPr>
          </a:lstStyle>
          <a:p>
            <a:pPr lvl="0"/>
            <a:r>
              <a:rPr lang="en-US" dirty="0"/>
              <a:t>Click to edit subtitle</a:t>
            </a:r>
          </a:p>
        </p:txBody>
      </p:sp>
      <p:sp>
        <p:nvSpPr>
          <p:cNvPr id="4" name="Title 3"/>
          <p:cNvSpPr>
            <a:spLocks noGrp="1"/>
          </p:cNvSpPr>
          <p:nvPr>
            <p:ph type="title"/>
          </p:nvPr>
        </p:nvSpPr>
        <p:spPr>
          <a:xfrm>
            <a:off x="367659" y="91440"/>
            <a:ext cx="11524441" cy="914400"/>
          </a:xfrm>
        </p:spPr>
        <p:txBody>
          <a:bodyPr/>
          <a:lstStyle>
            <a:lvl1pPr>
              <a:lnSpc>
                <a:spcPct val="90000"/>
              </a:lnSpc>
              <a:defRPr sz="2999" b="0"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08088987"/>
      </p:ext>
    </p:extLst>
  </p:cSld>
  <p:clrMapOvr>
    <a:masterClrMapping/>
  </p:clrMapOvr>
  <mc:AlternateContent xmlns:mc="http://schemas.openxmlformats.org/markup-compatibility/2006" xmlns:p14="http://schemas.microsoft.com/office/powerpoint/2010/main">
    <mc:Choice Requires="p14">
      <p:transition spd="slow" p14:dur="30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E9512-6E8C-4A4E-B477-E3BD5130D8E4}" type="datetimeFigureOut">
              <a:rPr lang="en-US" smtClean="0"/>
              <a:t>7/26/2023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029CE-B368-304D-8BDB-F74031675B73}" type="slidenum">
              <a:rPr lang="en-US" smtClean="0"/>
              <a:t>‹#›</a:t>
            </a:fld>
            <a:endParaRPr lang="en-US"/>
          </a:p>
        </p:txBody>
      </p:sp>
    </p:spTree>
    <p:extLst>
      <p:ext uri="{BB962C8B-B14F-4D97-AF65-F5344CB8AC3E}">
        <p14:creationId xmlns:p14="http://schemas.microsoft.com/office/powerpoint/2010/main" val="994545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fc-abogados.com/es/wp-content/uploads/2016/01/images45.jpg"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0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815546" y="1581665"/>
            <a:ext cx="3822357" cy="568411"/>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57881" y="2349886"/>
            <a:ext cx="9144000" cy="1655762"/>
          </a:xfrm>
        </p:spPr>
        <p:txBody>
          <a:bodyPr>
            <a:noAutofit/>
          </a:bodyPr>
          <a:lstStyle/>
          <a:p>
            <a:pPr algn="l"/>
            <a:r>
              <a:rPr lang="en-US" sz="7600" dirty="0">
                <a:solidFill>
                  <a:schemeClr val="bg1"/>
                </a:solidFill>
                <a:latin typeface="Knockout 29 Junior Liteweight" charset="0"/>
                <a:ea typeface="Knockout 29 Junior Liteweight" charset="0"/>
                <a:cs typeface="Knockout 29 Junior Liteweight" charset="0"/>
              </a:rPr>
              <a:t>Operación Sistemas Electricos de Potencia</a:t>
            </a:r>
            <a:endParaRPr lang="en-US" sz="7600" dirty="0"/>
          </a:p>
        </p:txBody>
      </p:sp>
      <p:sp>
        <p:nvSpPr>
          <p:cNvPr id="4" name="Subtitle 2"/>
          <p:cNvSpPr txBox="1">
            <a:spLocks/>
          </p:cNvSpPr>
          <p:nvPr/>
        </p:nvSpPr>
        <p:spPr>
          <a:xfrm>
            <a:off x="930876" y="1649670"/>
            <a:ext cx="3624648"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3000" dirty="0">
                <a:solidFill>
                  <a:srgbClr val="1C4584"/>
                </a:solidFill>
                <a:latin typeface="Knockout 29 Junior Liteweight" charset="0"/>
                <a:ea typeface="Knockout 29 Junior Liteweight" charset="0"/>
                <a:cs typeface="Knockout 29 Junior Liteweight" charset="0"/>
              </a:rPr>
              <a:t>Diplomado:</a:t>
            </a:r>
            <a:endParaRPr lang="en-US" sz="3000" dirty="0">
              <a:solidFill>
                <a:srgbClr val="1C4584"/>
              </a:solidFill>
            </a:endParaRPr>
          </a:p>
        </p:txBody>
      </p:sp>
      <p:sp>
        <p:nvSpPr>
          <p:cNvPr id="8" name="Subtitle 2"/>
          <p:cNvSpPr txBox="1">
            <a:spLocks/>
          </p:cNvSpPr>
          <p:nvPr/>
        </p:nvSpPr>
        <p:spPr>
          <a:xfrm>
            <a:off x="7819905" y="4520320"/>
            <a:ext cx="4095870"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4500" dirty="0">
                <a:solidFill>
                  <a:srgbClr val="29D3C9"/>
                </a:solidFill>
                <a:latin typeface="Knockout 49 Liteweight" charset="0"/>
                <a:ea typeface="Knockout 49 Liteweight" charset="0"/>
                <a:cs typeface="Knockout 49 Liteweight" charset="0"/>
              </a:rPr>
              <a:t>Visión Operativa Normativa SENI</a:t>
            </a:r>
          </a:p>
        </p:txBody>
      </p:sp>
      <p:sp>
        <p:nvSpPr>
          <p:cNvPr id="9" name="Subtitle 2"/>
          <p:cNvSpPr txBox="1">
            <a:spLocks/>
          </p:cNvSpPr>
          <p:nvPr/>
        </p:nvSpPr>
        <p:spPr>
          <a:xfrm>
            <a:off x="757881" y="5766487"/>
            <a:ext cx="7315200"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3100" dirty="0">
                <a:solidFill>
                  <a:schemeClr val="bg1"/>
                </a:solidFill>
                <a:latin typeface="Knockout 29 Junior Liteweight" charset="0"/>
                <a:ea typeface="Knockout 29 Junior Liteweight" charset="0"/>
                <a:cs typeface="Knockout 29 Junior Liteweight" charset="0"/>
              </a:rPr>
              <a:t>Andrés Manzueta Cepeda – julio 2023</a:t>
            </a:r>
          </a:p>
        </p:txBody>
      </p:sp>
      <p:cxnSp>
        <p:nvCxnSpPr>
          <p:cNvPr id="12" name="Straight Connector 11"/>
          <p:cNvCxnSpPr/>
          <p:nvPr/>
        </p:nvCxnSpPr>
        <p:spPr>
          <a:xfrm flipV="1">
            <a:off x="0" y="4530811"/>
            <a:ext cx="7957751" cy="823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320682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A70BD-6DEE-4C2E-BDD2-A4B3726B7E48}"/>
              </a:ext>
            </a:extLst>
          </p:cNvPr>
          <p:cNvSpPr>
            <a:spLocks noGrp="1"/>
          </p:cNvSpPr>
          <p:nvPr>
            <p:ph type="title"/>
          </p:nvPr>
        </p:nvSpPr>
        <p:spPr>
          <a:xfrm>
            <a:off x="601133" y="542393"/>
            <a:ext cx="10515600" cy="676275"/>
          </a:xfrm>
        </p:spPr>
        <p:txBody>
          <a:bodyPr>
            <a:normAutofit fontScale="90000"/>
          </a:bodyPr>
          <a:lstStyle/>
          <a:p>
            <a:pPr algn="ctr"/>
            <a:r>
              <a:rPr lang="en-US" b="1" dirty="0"/>
              <a:t>CONTENIDO</a:t>
            </a:r>
            <a:endParaRPr lang="es-DO" b="1" dirty="0"/>
          </a:p>
        </p:txBody>
      </p:sp>
      <p:sp>
        <p:nvSpPr>
          <p:cNvPr id="5" name="3 Marcador de texto">
            <a:extLst>
              <a:ext uri="{FF2B5EF4-FFF2-40B4-BE49-F238E27FC236}">
                <a16:creationId xmlns:a16="http://schemas.microsoft.com/office/drawing/2014/main" id="{C17D7A94-C8B5-AF9C-4538-05185F8525A2}"/>
              </a:ext>
            </a:extLst>
          </p:cNvPr>
          <p:cNvSpPr txBox="1">
            <a:spLocks/>
          </p:cNvSpPr>
          <p:nvPr/>
        </p:nvSpPr>
        <p:spPr>
          <a:xfrm>
            <a:off x="520915" y="1219200"/>
            <a:ext cx="10927014" cy="4392706"/>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ES" sz="2000" dirty="0"/>
              <a:t>NORMATIVAS</a:t>
            </a:r>
          </a:p>
          <a:p>
            <a:pPr>
              <a:buFont typeface="Wingdings" panose="05000000000000000000" pitchFamily="2" charset="2"/>
              <a:buChar char="ü"/>
            </a:pPr>
            <a:r>
              <a:rPr lang="en-US" sz="2400" dirty="0">
                <a:solidFill>
                  <a:srgbClr val="FF0000"/>
                </a:solidFill>
              </a:rPr>
              <a:t>LEY GENERAL DE ELECTRICIDAD 125-01</a:t>
            </a:r>
          </a:p>
          <a:p>
            <a:pPr>
              <a:buFont typeface="Wingdings" panose="05000000000000000000" pitchFamily="2" charset="2"/>
              <a:buChar char="ü"/>
            </a:pPr>
            <a:r>
              <a:rPr lang="en-US" sz="2400" dirty="0"/>
              <a:t>LEY 100-13</a:t>
            </a:r>
          </a:p>
          <a:p>
            <a:pPr>
              <a:buFont typeface="Wingdings" panose="05000000000000000000" pitchFamily="2" charset="2"/>
              <a:buChar char="ü"/>
            </a:pPr>
            <a:r>
              <a:rPr lang="en-US" sz="2400" dirty="0"/>
              <a:t>LEY INCENTIVO ENERGIAS RENOVABLES 57-07 </a:t>
            </a:r>
          </a:p>
          <a:p>
            <a:pPr>
              <a:buFont typeface="Wingdings" panose="05000000000000000000" pitchFamily="2" charset="2"/>
              <a:buChar char="ü"/>
            </a:pPr>
            <a:r>
              <a:rPr lang="en-US" sz="2400" dirty="0"/>
              <a:t>RESOLUCIÓN SIE 56-2015 MEM</a:t>
            </a:r>
          </a:p>
        </p:txBody>
      </p:sp>
      <p:pic>
        <p:nvPicPr>
          <p:cNvPr id="4" name="Picture 3">
            <a:extLst>
              <a:ext uri="{FF2B5EF4-FFF2-40B4-BE49-F238E27FC236}">
                <a16:creationId xmlns:a16="http://schemas.microsoft.com/office/drawing/2014/main" id="{351DEC40-36DA-21D8-151C-3346BBF1D2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2671369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785" y="76048"/>
            <a:ext cx="10515600" cy="1325563"/>
          </a:xfrm>
        </p:spPr>
        <p:txBody>
          <a:bodyPr>
            <a:normAutofit/>
          </a:bodyPr>
          <a:lstStyle/>
          <a:p>
            <a:r>
              <a:rPr lang="es-DO" sz="3200" b="1" dirty="0"/>
              <a:t>REGLAMENTO LEY GENERAL DE ELECTRICIDAD 125-01</a:t>
            </a:r>
          </a:p>
        </p:txBody>
      </p:sp>
      <p:sp>
        <p:nvSpPr>
          <p:cNvPr id="5" name="Slide Number Placeholder 4"/>
          <p:cNvSpPr>
            <a:spLocks noGrp="1"/>
          </p:cNvSpPr>
          <p:nvPr>
            <p:ph type="sldNum" sz="quarter" idx="12"/>
          </p:nvPr>
        </p:nvSpPr>
        <p:spPr/>
        <p:txBody>
          <a:bodyPr/>
          <a:lstStyle/>
          <a:p>
            <a:fld id="{6B14848E-6C24-4429-AB5F-2AD00B8B60D6}" type="slidenum">
              <a:rPr lang="es-DO" smtClean="0"/>
              <a:t>3</a:t>
            </a:fld>
            <a:endParaRPr lang="es-DO"/>
          </a:p>
        </p:txBody>
      </p:sp>
      <p:pic>
        <p:nvPicPr>
          <p:cNvPr id="12" name="Picture 11">
            <a:extLst>
              <a:ext uri="{FF2B5EF4-FFF2-40B4-BE49-F238E27FC236}">
                <a16:creationId xmlns:a16="http://schemas.microsoft.com/office/drawing/2014/main" id="{FB511D41-B3C1-479F-BD41-CAACDA295CA5}"/>
              </a:ext>
            </a:extLst>
          </p:cNvPr>
          <p:cNvPicPr>
            <a:picLocks noChangeAspect="1"/>
          </p:cNvPicPr>
          <p:nvPr/>
        </p:nvPicPr>
        <p:blipFill rotWithShape="1">
          <a:blip r:embed="rId2"/>
          <a:srcRect t="6005" b="51224"/>
          <a:stretch/>
        </p:blipFill>
        <p:spPr>
          <a:xfrm>
            <a:off x="993359" y="1416423"/>
            <a:ext cx="10515600" cy="3881718"/>
          </a:xfrm>
          <a:prstGeom prst="rect">
            <a:avLst/>
          </a:prstGeom>
        </p:spPr>
      </p:pic>
      <p:sp>
        <p:nvSpPr>
          <p:cNvPr id="13" name="Rectangle 12">
            <a:extLst>
              <a:ext uri="{FF2B5EF4-FFF2-40B4-BE49-F238E27FC236}">
                <a16:creationId xmlns:a16="http://schemas.microsoft.com/office/drawing/2014/main" id="{5638AA07-0119-95D8-0F98-E78E052D01D9}"/>
              </a:ext>
            </a:extLst>
          </p:cNvPr>
          <p:cNvSpPr/>
          <p:nvPr/>
        </p:nvSpPr>
        <p:spPr>
          <a:xfrm>
            <a:off x="977153" y="2743200"/>
            <a:ext cx="10721788" cy="923365"/>
          </a:xfrm>
          <a:prstGeom prst="rect">
            <a:avLst/>
          </a:prstGeom>
          <a:noFill/>
          <a:ln w="57150">
            <a:solidFill>
              <a:srgbClr val="FF0000"/>
            </a:solidFill>
            <a:prstDash val="dashDot"/>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A0A0A47-91BF-478B-BCA7-2DE45552E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370550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7494" y="49201"/>
            <a:ext cx="10515600" cy="1325563"/>
          </a:xfrm>
        </p:spPr>
        <p:txBody>
          <a:bodyPr>
            <a:normAutofit/>
          </a:bodyPr>
          <a:lstStyle/>
          <a:p>
            <a:r>
              <a:rPr lang="es-DO" sz="3200" b="1" dirty="0"/>
              <a:t>REGLAMENTO LEY GENERAL DE ELECTRICIDAD 125-01</a:t>
            </a:r>
          </a:p>
        </p:txBody>
      </p:sp>
      <p:sp>
        <p:nvSpPr>
          <p:cNvPr id="5" name="Slide Number Placeholder 4"/>
          <p:cNvSpPr>
            <a:spLocks noGrp="1"/>
          </p:cNvSpPr>
          <p:nvPr>
            <p:ph type="sldNum" sz="quarter" idx="12"/>
          </p:nvPr>
        </p:nvSpPr>
        <p:spPr/>
        <p:txBody>
          <a:bodyPr/>
          <a:lstStyle/>
          <a:p>
            <a:fld id="{6B14848E-6C24-4429-AB5F-2AD00B8B60D6}" type="slidenum">
              <a:rPr lang="es-DO" smtClean="0"/>
              <a:t>4</a:t>
            </a:fld>
            <a:endParaRPr lang="es-DO"/>
          </a:p>
        </p:txBody>
      </p:sp>
      <p:pic>
        <p:nvPicPr>
          <p:cNvPr id="12" name="Picture 11">
            <a:extLst>
              <a:ext uri="{FF2B5EF4-FFF2-40B4-BE49-F238E27FC236}">
                <a16:creationId xmlns:a16="http://schemas.microsoft.com/office/drawing/2014/main" id="{FB511D41-B3C1-479F-BD41-CAACDA295CA5}"/>
              </a:ext>
            </a:extLst>
          </p:cNvPr>
          <p:cNvPicPr>
            <a:picLocks noChangeAspect="1"/>
          </p:cNvPicPr>
          <p:nvPr/>
        </p:nvPicPr>
        <p:blipFill rotWithShape="1">
          <a:blip r:embed="rId2"/>
          <a:srcRect t="50364"/>
          <a:stretch/>
        </p:blipFill>
        <p:spPr>
          <a:xfrm>
            <a:off x="1366689" y="1374764"/>
            <a:ext cx="9641433" cy="4156460"/>
          </a:xfrm>
          <a:prstGeom prst="rect">
            <a:avLst/>
          </a:prstGeom>
        </p:spPr>
      </p:pic>
      <p:sp>
        <p:nvSpPr>
          <p:cNvPr id="3" name="Rectangle 2">
            <a:extLst>
              <a:ext uri="{FF2B5EF4-FFF2-40B4-BE49-F238E27FC236}">
                <a16:creationId xmlns:a16="http://schemas.microsoft.com/office/drawing/2014/main" id="{C7E6C71C-4178-A195-2531-5DCFDD447996}"/>
              </a:ext>
            </a:extLst>
          </p:cNvPr>
          <p:cNvSpPr/>
          <p:nvPr/>
        </p:nvSpPr>
        <p:spPr>
          <a:xfrm>
            <a:off x="977153" y="1851901"/>
            <a:ext cx="9641433" cy="462099"/>
          </a:xfrm>
          <a:prstGeom prst="rect">
            <a:avLst/>
          </a:prstGeom>
          <a:noFill/>
          <a:ln w="57150">
            <a:solidFill>
              <a:srgbClr val="FF0000"/>
            </a:solidFill>
            <a:prstDash val="dashDot"/>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BD6C353-41AF-FB0C-EE42-7E6A421561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22213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5855" y="90860"/>
            <a:ext cx="10799304" cy="1325563"/>
          </a:xfrm>
        </p:spPr>
        <p:txBody>
          <a:bodyPr>
            <a:normAutofit/>
          </a:bodyPr>
          <a:lstStyle/>
          <a:p>
            <a:r>
              <a:rPr lang="es-DO" sz="3200" b="1" dirty="0"/>
              <a:t>TITULO III: DE LAS INSTITUCIONES Y EMPRESAS DEL SUBSECTOR ELECTRICO</a:t>
            </a:r>
          </a:p>
        </p:txBody>
      </p:sp>
      <p:sp>
        <p:nvSpPr>
          <p:cNvPr id="5" name="Slide Number Placeholder 4"/>
          <p:cNvSpPr>
            <a:spLocks noGrp="1"/>
          </p:cNvSpPr>
          <p:nvPr>
            <p:ph type="sldNum" sz="quarter" idx="12"/>
          </p:nvPr>
        </p:nvSpPr>
        <p:spPr/>
        <p:txBody>
          <a:bodyPr/>
          <a:lstStyle/>
          <a:p>
            <a:fld id="{6B14848E-6C24-4429-AB5F-2AD00B8B60D6}" type="slidenum">
              <a:rPr lang="es-DO" smtClean="0"/>
              <a:t>5</a:t>
            </a:fld>
            <a:endParaRPr lang="es-DO"/>
          </a:p>
        </p:txBody>
      </p:sp>
      <p:pic>
        <p:nvPicPr>
          <p:cNvPr id="4" name="Picture 3">
            <a:extLst>
              <a:ext uri="{FF2B5EF4-FFF2-40B4-BE49-F238E27FC236}">
                <a16:creationId xmlns:a16="http://schemas.microsoft.com/office/drawing/2014/main" id="{000DDAAE-2384-E14C-F282-E0352A8C9DC8}"/>
              </a:ext>
            </a:extLst>
          </p:cNvPr>
          <p:cNvPicPr>
            <a:picLocks noChangeAspect="1"/>
          </p:cNvPicPr>
          <p:nvPr/>
        </p:nvPicPr>
        <p:blipFill rotWithShape="1">
          <a:blip r:embed="rId2"/>
          <a:srcRect t="22973"/>
          <a:stretch/>
        </p:blipFill>
        <p:spPr>
          <a:xfrm>
            <a:off x="1261133" y="1491461"/>
            <a:ext cx="10176094" cy="2980853"/>
          </a:xfrm>
          <a:prstGeom prst="rect">
            <a:avLst/>
          </a:prstGeom>
        </p:spPr>
      </p:pic>
      <p:sp>
        <p:nvSpPr>
          <p:cNvPr id="6" name="Rectangle 5">
            <a:extLst>
              <a:ext uri="{FF2B5EF4-FFF2-40B4-BE49-F238E27FC236}">
                <a16:creationId xmlns:a16="http://schemas.microsoft.com/office/drawing/2014/main" id="{70A863B7-A87F-D560-B455-1164103C2614}"/>
              </a:ext>
            </a:extLst>
          </p:cNvPr>
          <p:cNvSpPr/>
          <p:nvPr/>
        </p:nvSpPr>
        <p:spPr>
          <a:xfrm>
            <a:off x="893385" y="1959235"/>
            <a:ext cx="7010400" cy="877926"/>
          </a:xfrm>
          <a:prstGeom prst="rect">
            <a:avLst/>
          </a:prstGeom>
          <a:noFill/>
          <a:ln w="57150">
            <a:solidFill>
              <a:srgbClr val="FF0000"/>
            </a:solidFill>
            <a:prstDash val="dashDot"/>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A8DF594-56DF-5A78-999B-778C0A0291A2}"/>
              </a:ext>
            </a:extLst>
          </p:cNvPr>
          <p:cNvSpPr/>
          <p:nvPr/>
        </p:nvSpPr>
        <p:spPr>
          <a:xfrm>
            <a:off x="803332" y="3669426"/>
            <a:ext cx="9871293" cy="877926"/>
          </a:xfrm>
          <a:prstGeom prst="rect">
            <a:avLst/>
          </a:prstGeom>
          <a:noFill/>
          <a:ln w="57150">
            <a:solidFill>
              <a:srgbClr val="FF0000"/>
            </a:solidFill>
            <a:prstDash val="dashDot"/>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64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582839"/>
            <a:ext cx="10515600" cy="810532"/>
          </a:xfrm>
        </p:spPr>
        <p:txBody>
          <a:bodyPr/>
          <a:lstStyle/>
          <a:p>
            <a:pPr algn="ctr"/>
            <a:r>
              <a:rPr lang="en-US" dirty="0"/>
              <a:t>LEY GENERAL DE ELECTRICIDAD </a:t>
            </a:r>
          </a:p>
        </p:txBody>
      </p:sp>
      <p:pic>
        <p:nvPicPr>
          <p:cNvPr id="7" name="Content Placeholder 6">
            <a:extLst>
              <a:ext uri="{FF2B5EF4-FFF2-40B4-BE49-F238E27FC236}">
                <a16:creationId xmlns:a16="http://schemas.microsoft.com/office/drawing/2014/main" id="{5AF55355-7490-945A-166B-1A7C63AAC4F8}"/>
              </a:ext>
            </a:extLst>
          </p:cNvPr>
          <p:cNvPicPr>
            <a:picLocks noGrp="1" noChangeAspect="1"/>
          </p:cNvPicPr>
          <p:nvPr>
            <p:ph idx="1"/>
          </p:nvPr>
        </p:nvPicPr>
        <p:blipFill>
          <a:blip r:embed="rId2"/>
          <a:stretch>
            <a:fillRect/>
          </a:stretch>
        </p:blipFill>
        <p:spPr>
          <a:xfrm>
            <a:off x="1854927" y="1393371"/>
            <a:ext cx="8429896" cy="4955178"/>
          </a:xfrm>
        </p:spPr>
      </p:pic>
      <p:sp>
        <p:nvSpPr>
          <p:cNvPr id="3" name="Rectangle 2">
            <a:extLst>
              <a:ext uri="{FF2B5EF4-FFF2-40B4-BE49-F238E27FC236}">
                <a16:creationId xmlns:a16="http://schemas.microsoft.com/office/drawing/2014/main" id="{8520B265-E201-20BD-C442-AEFB980A1AA7}"/>
              </a:ext>
            </a:extLst>
          </p:cNvPr>
          <p:cNvSpPr/>
          <p:nvPr/>
        </p:nvSpPr>
        <p:spPr>
          <a:xfrm>
            <a:off x="1904622" y="3309730"/>
            <a:ext cx="8561282" cy="1520687"/>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8" name="Rectangle 7">
            <a:extLst>
              <a:ext uri="{FF2B5EF4-FFF2-40B4-BE49-F238E27FC236}">
                <a16:creationId xmlns:a16="http://schemas.microsoft.com/office/drawing/2014/main" id="{75812FFE-FC42-1A29-CB9F-E0185AD8A212}"/>
              </a:ext>
            </a:extLst>
          </p:cNvPr>
          <p:cNvSpPr/>
          <p:nvPr/>
        </p:nvSpPr>
        <p:spPr>
          <a:xfrm>
            <a:off x="1907177" y="4863547"/>
            <a:ext cx="8561282" cy="1520687"/>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10" name="Picture 9">
            <a:extLst>
              <a:ext uri="{FF2B5EF4-FFF2-40B4-BE49-F238E27FC236}">
                <a16:creationId xmlns:a16="http://schemas.microsoft.com/office/drawing/2014/main" id="{9BB72826-005F-269B-C05B-62057C644A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1517161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lstStyle/>
          <a:p>
            <a:pPr algn="ctr"/>
            <a:r>
              <a:rPr lang="en-US" dirty="0"/>
              <a:t>LEY GENERAL DE ELECTRICIDAD: CNE </a:t>
            </a:r>
          </a:p>
        </p:txBody>
      </p:sp>
      <p:pic>
        <p:nvPicPr>
          <p:cNvPr id="6" name="Picture 5">
            <a:extLst>
              <a:ext uri="{FF2B5EF4-FFF2-40B4-BE49-F238E27FC236}">
                <a16:creationId xmlns:a16="http://schemas.microsoft.com/office/drawing/2014/main" id="{1C031FBB-8BED-D428-77FB-8F646F081A33}"/>
              </a:ext>
            </a:extLst>
          </p:cNvPr>
          <p:cNvPicPr>
            <a:picLocks noChangeAspect="1"/>
          </p:cNvPicPr>
          <p:nvPr/>
        </p:nvPicPr>
        <p:blipFill rotWithShape="1">
          <a:blip r:embed="rId2"/>
          <a:srcRect b="38389"/>
          <a:stretch/>
        </p:blipFill>
        <p:spPr>
          <a:xfrm>
            <a:off x="976312" y="1079863"/>
            <a:ext cx="10239375" cy="3392746"/>
          </a:xfrm>
          <a:prstGeom prst="rect">
            <a:avLst/>
          </a:prstGeom>
        </p:spPr>
      </p:pic>
      <p:sp>
        <p:nvSpPr>
          <p:cNvPr id="7" name="Rectangle 6">
            <a:extLst>
              <a:ext uri="{FF2B5EF4-FFF2-40B4-BE49-F238E27FC236}">
                <a16:creationId xmlns:a16="http://schemas.microsoft.com/office/drawing/2014/main" id="{9D6697B3-8786-6216-B463-3A92129202F4}"/>
              </a:ext>
            </a:extLst>
          </p:cNvPr>
          <p:cNvSpPr/>
          <p:nvPr/>
        </p:nvSpPr>
        <p:spPr>
          <a:xfrm>
            <a:off x="1129369" y="2312513"/>
            <a:ext cx="10086317" cy="2050765"/>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46759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115956" y="238432"/>
            <a:ext cx="10515600" cy="810532"/>
          </a:xfrm>
        </p:spPr>
        <p:txBody>
          <a:bodyPr/>
          <a:lstStyle/>
          <a:p>
            <a:pPr algn="ctr"/>
            <a:r>
              <a:rPr lang="en-US" dirty="0"/>
              <a:t>LEY GENERAL DE ELECTRICIDAD: CNE </a:t>
            </a:r>
          </a:p>
        </p:txBody>
      </p:sp>
      <p:pic>
        <p:nvPicPr>
          <p:cNvPr id="5" name="Picture 4">
            <a:extLst>
              <a:ext uri="{FF2B5EF4-FFF2-40B4-BE49-F238E27FC236}">
                <a16:creationId xmlns:a16="http://schemas.microsoft.com/office/drawing/2014/main" id="{1E80D53F-5E4C-6821-581E-E22581ED0F7A}"/>
              </a:ext>
            </a:extLst>
          </p:cNvPr>
          <p:cNvPicPr>
            <a:picLocks noChangeAspect="1"/>
          </p:cNvPicPr>
          <p:nvPr/>
        </p:nvPicPr>
        <p:blipFill>
          <a:blip r:embed="rId2"/>
          <a:stretch>
            <a:fillRect/>
          </a:stretch>
        </p:blipFill>
        <p:spPr>
          <a:xfrm>
            <a:off x="838200" y="1330098"/>
            <a:ext cx="10477500" cy="2543175"/>
          </a:xfrm>
          <a:prstGeom prst="rect">
            <a:avLst/>
          </a:prstGeom>
        </p:spPr>
      </p:pic>
      <p:sp>
        <p:nvSpPr>
          <p:cNvPr id="4" name="Rectangle 3">
            <a:extLst>
              <a:ext uri="{FF2B5EF4-FFF2-40B4-BE49-F238E27FC236}">
                <a16:creationId xmlns:a16="http://schemas.microsoft.com/office/drawing/2014/main" id="{0AB0A2A4-1FA5-3509-B603-293921EE4172}"/>
              </a:ext>
            </a:extLst>
          </p:cNvPr>
          <p:cNvSpPr/>
          <p:nvPr/>
        </p:nvSpPr>
        <p:spPr>
          <a:xfrm>
            <a:off x="1129369" y="2312514"/>
            <a:ext cx="10086317" cy="171520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7" name="Picture 6">
            <a:extLst>
              <a:ext uri="{FF2B5EF4-FFF2-40B4-BE49-F238E27FC236}">
                <a16:creationId xmlns:a16="http://schemas.microsoft.com/office/drawing/2014/main" id="{132B871E-8514-0A64-2CCF-009DD5287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3592006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lstStyle/>
          <a:p>
            <a:pPr algn="ctr"/>
            <a:r>
              <a:rPr lang="en-US" dirty="0"/>
              <a:t>LEY GENERAL DE ELECTRICIDAD: CNE </a:t>
            </a:r>
          </a:p>
        </p:txBody>
      </p:sp>
      <p:pic>
        <p:nvPicPr>
          <p:cNvPr id="4" name="Picture 3">
            <a:extLst>
              <a:ext uri="{FF2B5EF4-FFF2-40B4-BE49-F238E27FC236}">
                <a16:creationId xmlns:a16="http://schemas.microsoft.com/office/drawing/2014/main" id="{FA182A2E-62B7-31AD-EAAA-97691DCFE129}"/>
              </a:ext>
            </a:extLst>
          </p:cNvPr>
          <p:cNvPicPr>
            <a:picLocks noChangeAspect="1"/>
          </p:cNvPicPr>
          <p:nvPr/>
        </p:nvPicPr>
        <p:blipFill>
          <a:blip r:embed="rId2"/>
          <a:stretch>
            <a:fillRect/>
          </a:stretch>
        </p:blipFill>
        <p:spPr>
          <a:xfrm>
            <a:off x="1252537" y="1057275"/>
            <a:ext cx="9686925" cy="4743450"/>
          </a:xfrm>
          <a:prstGeom prst="rect">
            <a:avLst/>
          </a:prstGeom>
        </p:spPr>
      </p:pic>
      <p:sp>
        <p:nvSpPr>
          <p:cNvPr id="5" name="Rectangle 4">
            <a:extLst>
              <a:ext uri="{FF2B5EF4-FFF2-40B4-BE49-F238E27FC236}">
                <a16:creationId xmlns:a16="http://schemas.microsoft.com/office/drawing/2014/main" id="{39FAEA40-011F-FB69-3035-B801C7F3D0E8}"/>
              </a:ext>
            </a:extLst>
          </p:cNvPr>
          <p:cNvSpPr/>
          <p:nvPr/>
        </p:nvSpPr>
        <p:spPr>
          <a:xfrm>
            <a:off x="1252537" y="2710079"/>
            <a:ext cx="9963149" cy="3090646"/>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021299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lstStyle/>
          <a:p>
            <a:pPr algn="ctr"/>
            <a:r>
              <a:rPr lang="en-US" dirty="0"/>
              <a:t>LEY GENERAL DE ELECTRICIDAD:CNE </a:t>
            </a:r>
          </a:p>
        </p:txBody>
      </p:sp>
      <p:pic>
        <p:nvPicPr>
          <p:cNvPr id="5" name="Picture 4">
            <a:extLst>
              <a:ext uri="{FF2B5EF4-FFF2-40B4-BE49-F238E27FC236}">
                <a16:creationId xmlns:a16="http://schemas.microsoft.com/office/drawing/2014/main" id="{22073985-01BE-F226-B167-3DC50CE6A499}"/>
              </a:ext>
            </a:extLst>
          </p:cNvPr>
          <p:cNvPicPr>
            <a:picLocks noChangeAspect="1"/>
          </p:cNvPicPr>
          <p:nvPr/>
        </p:nvPicPr>
        <p:blipFill>
          <a:blip r:embed="rId2"/>
          <a:stretch>
            <a:fillRect/>
          </a:stretch>
        </p:blipFill>
        <p:spPr>
          <a:xfrm>
            <a:off x="1285875" y="1106533"/>
            <a:ext cx="9620250" cy="5219700"/>
          </a:xfrm>
          <a:prstGeom prst="rect">
            <a:avLst/>
          </a:prstGeom>
        </p:spPr>
      </p:pic>
      <p:sp>
        <p:nvSpPr>
          <p:cNvPr id="4" name="Rectangle 3">
            <a:extLst>
              <a:ext uri="{FF2B5EF4-FFF2-40B4-BE49-F238E27FC236}">
                <a16:creationId xmlns:a16="http://schemas.microsoft.com/office/drawing/2014/main" id="{24F2A3D3-1B0A-6166-EC6D-42692F47C930}"/>
              </a:ext>
            </a:extLst>
          </p:cNvPr>
          <p:cNvSpPr/>
          <p:nvPr/>
        </p:nvSpPr>
        <p:spPr>
          <a:xfrm>
            <a:off x="1129369" y="1106533"/>
            <a:ext cx="10086317" cy="5314145"/>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088265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lstStyle/>
          <a:p>
            <a:pPr algn="ctr"/>
            <a:r>
              <a:rPr lang="en-US" dirty="0"/>
              <a:t>LEY GENERAL DE ELECTRICIDAD: CNE </a:t>
            </a:r>
          </a:p>
        </p:txBody>
      </p:sp>
      <p:pic>
        <p:nvPicPr>
          <p:cNvPr id="4" name="Picture 3">
            <a:extLst>
              <a:ext uri="{FF2B5EF4-FFF2-40B4-BE49-F238E27FC236}">
                <a16:creationId xmlns:a16="http://schemas.microsoft.com/office/drawing/2014/main" id="{20D41CED-F735-8D4C-A647-F9180A7DE58E}"/>
              </a:ext>
            </a:extLst>
          </p:cNvPr>
          <p:cNvPicPr>
            <a:picLocks noChangeAspect="1"/>
          </p:cNvPicPr>
          <p:nvPr/>
        </p:nvPicPr>
        <p:blipFill>
          <a:blip r:embed="rId2"/>
          <a:stretch>
            <a:fillRect/>
          </a:stretch>
        </p:blipFill>
        <p:spPr>
          <a:xfrm>
            <a:off x="1266825" y="1102178"/>
            <a:ext cx="9658350" cy="5524500"/>
          </a:xfrm>
          <a:prstGeom prst="rect">
            <a:avLst/>
          </a:prstGeom>
        </p:spPr>
      </p:pic>
      <p:sp>
        <p:nvSpPr>
          <p:cNvPr id="5" name="Rectangle 4">
            <a:extLst>
              <a:ext uri="{FF2B5EF4-FFF2-40B4-BE49-F238E27FC236}">
                <a16:creationId xmlns:a16="http://schemas.microsoft.com/office/drawing/2014/main" id="{A40DE635-1C41-22AA-DBD6-1E7B95D4366D}"/>
              </a:ext>
            </a:extLst>
          </p:cNvPr>
          <p:cNvSpPr/>
          <p:nvPr/>
        </p:nvSpPr>
        <p:spPr>
          <a:xfrm>
            <a:off x="1129369" y="1102178"/>
            <a:ext cx="10086317" cy="429477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41092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53151-A2AD-8206-F748-564B13826C67}"/>
              </a:ext>
            </a:extLst>
          </p:cNvPr>
          <p:cNvSpPr>
            <a:spLocks noGrp="1"/>
          </p:cNvSpPr>
          <p:nvPr>
            <p:ph type="title"/>
          </p:nvPr>
        </p:nvSpPr>
        <p:spPr>
          <a:xfrm>
            <a:off x="838200" y="365126"/>
            <a:ext cx="10515600" cy="714738"/>
          </a:xfrm>
        </p:spPr>
        <p:txBody>
          <a:bodyPr/>
          <a:lstStyle/>
          <a:p>
            <a:pPr algn="ctr"/>
            <a:r>
              <a:rPr lang="en-US" dirty="0"/>
              <a:t>REGLAMENTO LGE-125-01: CNE</a:t>
            </a:r>
          </a:p>
        </p:txBody>
      </p:sp>
      <p:sp>
        <p:nvSpPr>
          <p:cNvPr id="4" name="TextBox 3">
            <a:extLst>
              <a:ext uri="{FF2B5EF4-FFF2-40B4-BE49-F238E27FC236}">
                <a16:creationId xmlns:a16="http://schemas.microsoft.com/office/drawing/2014/main" id="{87048D79-4833-B370-2268-05C6EA456F90}"/>
              </a:ext>
            </a:extLst>
          </p:cNvPr>
          <p:cNvSpPr txBox="1"/>
          <p:nvPr/>
        </p:nvSpPr>
        <p:spPr>
          <a:xfrm>
            <a:off x="1065949" y="1063695"/>
            <a:ext cx="9787582" cy="5429179"/>
          </a:xfrm>
          <a:prstGeom prst="rect">
            <a:avLst/>
          </a:prstGeom>
          <a:noFill/>
        </p:spPr>
        <p:txBody>
          <a:bodyPr wrap="square" rtlCol="0">
            <a:spAutoFit/>
          </a:bodyPr>
          <a:lstStyle/>
          <a:p>
            <a:pPr marL="17780" marR="3810" indent="1905" algn="just">
              <a:lnSpc>
                <a:spcPct val="102000"/>
              </a:lnSpc>
              <a:spcBef>
                <a:spcPts val="0"/>
              </a:spcBef>
              <a:spcAft>
                <a:spcPts val="25"/>
              </a:spcAft>
            </a:pPr>
            <a:r>
              <a:rPr lang="es-DO" sz="2000" b="1" dirty="0">
                <a:solidFill>
                  <a:srgbClr val="000000"/>
                </a:solidFill>
                <a:effectLst/>
                <a:latin typeface="Courier New" panose="02070309020205020404" pitchFamily="49" charset="0"/>
                <a:ea typeface="Courier New" panose="02070309020205020404" pitchFamily="49" charset="0"/>
              </a:rPr>
              <a:t>ART. 27.-</a:t>
            </a:r>
            <a:r>
              <a:rPr lang="es-DO" sz="2000" b="1" dirty="0">
                <a:solidFill>
                  <a:srgbClr val="000000"/>
                </a:solidFill>
                <a:effectLst/>
                <a:latin typeface="Arial" panose="020B0604020202020204" pitchFamily="34" charset="0"/>
                <a:ea typeface="Arial" panose="020B0604020202020204" pitchFamily="34" charset="0"/>
              </a:rPr>
              <a:t> </a:t>
            </a:r>
            <a:r>
              <a:rPr lang="es-DO" sz="2000" dirty="0">
                <a:solidFill>
                  <a:srgbClr val="000000"/>
                </a:solidFill>
                <a:effectLst/>
                <a:latin typeface="Courier New" panose="02070309020205020404" pitchFamily="49" charset="0"/>
                <a:ea typeface="Courier New" panose="02070309020205020404" pitchFamily="49" charset="0"/>
              </a:rPr>
              <a:t>Para el cumplimiento de sus objetivos, además de las funciones y atribuciones establecidas por la Ley, la CNE deberá elaborar y proponer al Poder Ejecutivo un–Plan Energético Nacional (PEN) con las siguientes características:</a:t>
            </a:r>
          </a:p>
          <a:p>
            <a:pPr marL="17780" marR="3810" indent="1905" algn="just">
              <a:lnSpc>
                <a:spcPct val="102000"/>
              </a:lnSpc>
              <a:spcBef>
                <a:spcPts val="0"/>
              </a:spcBef>
              <a:spcAft>
                <a:spcPts val="25"/>
              </a:spcAft>
            </a:pPr>
            <a:r>
              <a:rPr lang="es-DO" sz="2000" dirty="0">
                <a:solidFill>
                  <a:srgbClr val="000000"/>
                </a:solidFill>
                <a:effectLst/>
                <a:latin typeface="Courier New" panose="02070309020205020404" pitchFamily="49" charset="0"/>
                <a:ea typeface="Courier New" panose="02070309020205020404" pitchFamily="49" charset="0"/>
              </a:rPr>
              <a:t> </a:t>
            </a:r>
            <a:endParaRPr lang="en-US" sz="20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Su objetivo será definir la estrategia del estado para desarrollar el sector energético en su conjunto por lo cual debe ser integral e indicativo. </a:t>
            </a:r>
            <a:endPar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endPar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Debe ser integral, en el sentido que incluya todas las fuentes de energía, de tal forma que permita una visión coherente y articulada entre los planes sub-sectoriales de energía eléctrica, combustibles y fuentes renovables. </a:t>
            </a:r>
            <a:endPar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endPar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Debe ser indicativo, en el sentido que es un instrumento para prever el crecimiento del sector, establecer alternativas de desarrollo e inversión y promover la inversión privada. </a:t>
            </a:r>
            <a:endPar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p:txBody>
      </p:sp>
      <p:sp>
        <p:nvSpPr>
          <p:cNvPr id="5" name="Rectangle 4">
            <a:extLst>
              <a:ext uri="{FF2B5EF4-FFF2-40B4-BE49-F238E27FC236}">
                <a16:creationId xmlns:a16="http://schemas.microsoft.com/office/drawing/2014/main" id="{8F6C3F71-4D2A-04B0-DF92-9635D8F14160}"/>
              </a:ext>
            </a:extLst>
          </p:cNvPr>
          <p:cNvSpPr/>
          <p:nvPr/>
        </p:nvSpPr>
        <p:spPr>
          <a:xfrm>
            <a:off x="1129369" y="1102178"/>
            <a:ext cx="10086317" cy="5390696"/>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552920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53151-A2AD-8206-F748-564B13826C67}"/>
              </a:ext>
            </a:extLst>
          </p:cNvPr>
          <p:cNvSpPr>
            <a:spLocks noGrp="1"/>
          </p:cNvSpPr>
          <p:nvPr>
            <p:ph type="title"/>
          </p:nvPr>
        </p:nvSpPr>
        <p:spPr>
          <a:xfrm>
            <a:off x="838200" y="365126"/>
            <a:ext cx="10515600" cy="714738"/>
          </a:xfrm>
        </p:spPr>
        <p:txBody>
          <a:bodyPr/>
          <a:lstStyle/>
          <a:p>
            <a:pPr algn="ctr"/>
            <a:r>
              <a:rPr lang="en-US" dirty="0"/>
              <a:t>REGLAMENTO LGE-125-01: CNE</a:t>
            </a:r>
          </a:p>
        </p:txBody>
      </p:sp>
      <p:sp>
        <p:nvSpPr>
          <p:cNvPr id="4" name="TextBox 3">
            <a:extLst>
              <a:ext uri="{FF2B5EF4-FFF2-40B4-BE49-F238E27FC236}">
                <a16:creationId xmlns:a16="http://schemas.microsoft.com/office/drawing/2014/main" id="{87048D79-4833-B370-2268-05C6EA456F90}"/>
              </a:ext>
            </a:extLst>
          </p:cNvPr>
          <p:cNvSpPr txBox="1"/>
          <p:nvPr/>
        </p:nvSpPr>
        <p:spPr>
          <a:xfrm>
            <a:off x="1149531" y="1619795"/>
            <a:ext cx="9736183" cy="4487382"/>
          </a:xfrm>
          <a:prstGeom prst="rect">
            <a:avLst/>
          </a:prstGeom>
          <a:noFill/>
        </p:spPr>
        <p:txBody>
          <a:bodyPr wrap="square" rtlCol="0">
            <a:spAutoFit/>
          </a:bodyPr>
          <a:lstStyle/>
          <a:p>
            <a:pPr marR="3810" lvl="0" algn="just" fontAlgn="base">
              <a:lnSpc>
                <a:spcPct val="102000"/>
              </a:lnSpc>
              <a:spcBef>
                <a:spcPts val="0"/>
              </a:spcBef>
              <a:spcAft>
                <a:spcPts val="25"/>
              </a:spcAft>
              <a:buClr>
                <a:srgbClr val="000000"/>
              </a:buClr>
              <a:buSzPts val="1200"/>
            </a:pPr>
            <a:r>
              <a:rPr lang="es-DO" sz="2000"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 </a:t>
            </a: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Debe incluir planes indicativos sub-sectoriales, particularmente el plan de expansión de generación, transmisión y distribución de energía eléctrica. </a:t>
            </a:r>
          </a:p>
          <a:p>
            <a:pPr marR="3810" lvl="0" algn="just" fontAlgn="base">
              <a:lnSpc>
                <a:spcPct val="102000"/>
              </a:lnSpc>
              <a:spcBef>
                <a:spcPts val="0"/>
              </a:spcBef>
              <a:spcAft>
                <a:spcPts val="25"/>
              </a:spcAft>
              <a:buClr>
                <a:srgbClr val="000000"/>
              </a:buClr>
              <a:buSzPts val="1200"/>
            </a:pPr>
            <a:endPar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 Debe tener una visión de mediano plazo cinco (5) años y largo plazo quince (15) años, con ajustes anuales, de acuerdo con el desarrollo del sector. </a:t>
            </a:r>
            <a:endPar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endPar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f) La primera versión del PEN deberá ser propuesta al Poder Ejecutivo a más tardar doce (12) meses después de aprobado el presente Reglamento.  Posteriormente deberá tener ajustes anuales, en los cuales se evalúe el grado de cumplimiento y/o </a:t>
            </a:r>
            <a:r>
              <a:rPr lang="es-DO" sz="2000" dirty="0">
                <a:solidFill>
                  <a:srgbClr val="000000"/>
                </a:solidFill>
                <a:effectLst/>
                <a:latin typeface="Courier New" panose="02070309020205020404" pitchFamily="49" charset="0"/>
                <a:ea typeface="Courier New" panose="02070309020205020404" pitchFamily="49" charset="0"/>
              </a:rPr>
              <a:t>las condiciones que obliguen a cambiar la estrategia de desarrollo del sector. </a:t>
            </a:r>
            <a:endParaRPr lang="en-US" sz="20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674D3979-A2A9-A06D-7078-EBD7960FA84B}"/>
              </a:ext>
            </a:extLst>
          </p:cNvPr>
          <p:cNvSpPr/>
          <p:nvPr/>
        </p:nvSpPr>
        <p:spPr>
          <a:xfrm>
            <a:off x="1129369" y="1102177"/>
            <a:ext cx="10086317" cy="5004999"/>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559575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53151-A2AD-8206-F748-564B13826C67}"/>
              </a:ext>
            </a:extLst>
          </p:cNvPr>
          <p:cNvSpPr>
            <a:spLocks noGrp="1"/>
          </p:cNvSpPr>
          <p:nvPr>
            <p:ph type="title"/>
          </p:nvPr>
        </p:nvSpPr>
        <p:spPr>
          <a:xfrm>
            <a:off x="838200" y="365126"/>
            <a:ext cx="10515600" cy="714738"/>
          </a:xfrm>
        </p:spPr>
        <p:txBody>
          <a:bodyPr/>
          <a:lstStyle/>
          <a:p>
            <a:pPr algn="ctr"/>
            <a:r>
              <a:rPr lang="en-US" dirty="0"/>
              <a:t>REGLAMENTO LGE-125-01: CNE</a:t>
            </a:r>
          </a:p>
        </p:txBody>
      </p:sp>
      <p:sp>
        <p:nvSpPr>
          <p:cNvPr id="5" name="TextBox 4">
            <a:extLst>
              <a:ext uri="{FF2B5EF4-FFF2-40B4-BE49-F238E27FC236}">
                <a16:creationId xmlns:a16="http://schemas.microsoft.com/office/drawing/2014/main" id="{FF1B2345-EFB9-C209-9245-8365CBF9CA76}"/>
              </a:ext>
            </a:extLst>
          </p:cNvPr>
          <p:cNvSpPr txBox="1"/>
          <p:nvPr/>
        </p:nvSpPr>
        <p:spPr>
          <a:xfrm>
            <a:off x="574766" y="1007495"/>
            <a:ext cx="10911839" cy="4579587"/>
          </a:xfrm>
          <a:prstGeom prst="rect">
            <a:avLst/>
          </a:prstGeom>
          <a:noFill/>
        </p:spPr>
        <p:txBody>
          <a:bodyPr wrap="square">
            <a:spAutoFit/>
          </a:bodyPr>
          <a:lstStyle/>
          <a:p>
            <a:pPr marL="19050" marR="3175" indent="-6350" algn="just">
              <a:lnSpc>
                <a:spcPct val="100000"/>
              </a:lnSpc>
              <a:spcBef>
                <a:spcPts val="0"/>
              </a:spcBef>
              <a:spcAft>
                <a:spcPts val="20"/>
              </a:spcAft>
            </a:pPr>
            <a:r>
              <a:rPr lang="es-DO" sz="1800" b="1" dirty="0">
                <a:solidFill>
                  <a:srgbClr val="000000"/>
                </a:solidFill>
                <a:effectLst/>
                <a:latin typeface="Courier New" panose="02070309020205020404" pitchFamily="49" charset="0"/>
                <a:ea typeface="Courier New" panose="02070309020205020404" pitchFamily="49" charset="0"/>
              </a:rPr>
              <a:t>ART. 28.-</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La CNE deberá realizar los planes indicativos de desarrollo de la generación, transmisión y distribución, como parte del Plan Energético Nacional. Todos los Agentes del MEM, incluyendo los Autoproductores, Cogeneradores,  los Sistemas Aislados y los Usuarios No Regulados, estarán obligados a entregar a requerimiento de la CNE sus respectivos planes de expansión y su estado de ejecución en informes semestrales. </a:t>
            </a:r>
          </a:p>
          <a:p>
            <a:pPr marL="19050" marR="3175" indent="-6350" algn="just">
              <a:lnSpc>
                <a:spcPct val="100000"/>
              </a:lnSpc>
              <a:spcBef>
                <a:spcPts val="0"/>
              </a:spcBef>
              <a:spcAft>
                <a:spcPts val="20"/>
              </a:spcAft>
            </a:pPr>
            <a:endParaRPr lang="es-DO" dirty="0">
              <a:solidFill>
                <a:srgbClr val="000000"/>
              </a:solidFill>
              <a:latin typeface="Courier New" panose="02070309020205020404" pitchFamily="49" charset="0"/>
              <a:ea typeface="Courier New" panose="02070309020205020404" pitchFamily="49" charset="0"/>
            </a:endParaRPr>
          </a:p>
          <a:p>
            <a:pPr marL="19050" marR="3175" indent="-6350" algn="just">
              <a:lnSpc>
                <a:spcPct val="100000"/>
              </a:lnSpc>
              <a:spcBef>
                <a:spcPts val="0"/>
              </a:spcBef>
              <a:spcAft>
                <a:spcPts val="20"/>
              </a:spcAft>
            </a:pPr>
            <a:r>
              <a:rPr lang="es-DO" sz="1800" dirty="0">
                <a:solidFill>
                  <a:srgbClr val="000000"/>
                </a:solidFill>
                <a:effectLst/>
                <a:latin typeface="Courier New" panose="02070309020205020404" pitchFamily="49" charset="0"/>
                <a:ea typeface="Courier New" panose="02070309020205020404" pitchFamily="49" charset="0"/>
              </a:rPr>
              <a:t>La CNE coordinará la elaboración de dichos planes de expansión a fin de facilitar el flujo de información entre los diferentes Agentes del MEM. </a:t>
            </a:r>
            <a:endParaRPr lang="en-US"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endParaRPr lang="en-US" sz="1800" dirty="0">
              <a:solidFill>
                <a:srgbClr val="000000"/>
              </a:solidFill>
              <a:effectLst/>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29.-</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La CNE dará seguimiento estricto a la realización de los programas de desarrollo y obras contenidas en los planes de expansión de los Agentes del MEM, para asegurar el abastecimiento de la energía eléctrica en el país.  </a:t>
            </a:r>
            <a:endParaRPr lang="en-US"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endParaRPr lang="en-US" sz="1800" dirty="0">
              <a:solidFill>
                <a:srgbClr val="000000"/>
              </a:solidFill>
              <a:effectLst/>
              <a:latin typeface="Courier New" panose="02070309020205020404" pitchFamily="49" charset="0"/>
              <a:ea typeface="Courier New" panose="02070309020205020404" pitchFamily="49" charset="0"/>
            </a:endParaRPr>
          </a:p>
          <a:p>
            <a:pPr marL="19050" marR="3175" indent="-6350" algn="l">
              <a:lnSpc>
                <a:spcPct val="100000"/>
              </a:lnSpc>
              <a:spcBef>
                <a:spcPts val="0"/>
              </a:spcBef>
              <a:spcAft>
                <a:spcPts val="20"/>
              </a:spcAft>
            </a:pPr>
            <a:r>
              <a:rPr lang="es-DO" sz="1800" b="1" dirty="0">
                <a:solidFill>
                  <a:srgbClr val="000000"/>
                </a:solidFill>
                <a:effectLst/>
                <a:latin typeface="Courier New" panose="02070309020205020404" pitchFamily="49" charset="0"/>
                <a:ea typeface="Courier New" panose="02070309020205020404" pitchFamily="49" charset="0"/>
              </a:rPr>
              <a:t>ART. 30.-</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Los planes de expansión sectoriales sometidos a la CNE deberán estar disponibles al público, utilizando los medios de publicidad más eficaces. </a:t>
            </a:r>
            <a:endParaRPr lang="en-US" sz="1800" dirty="0">
              <a:solidFill>
                <a:srgbClr val="000000"/>
              </a:solidFill>
              <a:effectLst/>
              <a:latin typeface="Courier New" panose="02070309020205020404" pitchFamily="49" charset="0"/>
              <a:ea typeface="Courier New" panose="02070309020205020404" pitchFamily="49" charset="0"/>
            </a:endParaRPr>
          </a:p>
        </p:txBody>
      </p:sp>
      <p:sp>
        <p:nvSpPr>
          <p:cNvPr id="4" name="Rectangle 3">
            <a:extLst>
              <a:ext uri="{FF2B5EF4-FFF2-40B4-BE49-F238E27FC236}">
                <a16:creationId xmlns:a16="http://schemas.microsoft.com/office/drawing/2014/main" id="{63EFC37C-669B-A080-8856-44106DA547AC}"/>
              </a:ext>
            </a:extLst>
          </p:cNvPr>
          <p:cNvSpPr/>
          <p:nvPr/>
        </p:nvSpPr>
        <p:spPr>
          <a:xfrm>
            <a:off x="447261" y="1007495"/>
            <a:ext cx="11169973" cy="5099681"/>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850191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172278" y="365126"/>
            <a:ext cx="10515600" cy="810532"/>
          </a:xfrm>
        </p:spPr>
        <p:txBody>
          <a:bodyPr/>
          <a:lstStyle/>
          <a:p>
            <a:pPr algn="ctr"/>
            <a:r>
              <a:rPr lang="en-US" dirty="0"/>
              <a:t>LEY GENERAL DE ELECTRICIDAD: SIE </a:t>
            </a:r>
          </a:p>
        </p:txBody>
      </p:sp>
      <p:pic>
        <p:nvPicPr>
          <p:cNvPr id="4" name="Picture 3">
            <a:extLst>
              <a:ext uri="{FF2B5EF4-FFF2-40B4-BE49-F238E27FC236}">
                <a16:creationId xmlns:a16="http://schemas.microsoft.com/office/drawing/2014/main" id="{DCEC9C1E-3A90-85B2-7FA5-E6FC13824AB2}"/>
              </a:ext>
            </a:extLst>
          </p:cNvPr>
          <p:cNvPicPr>
            <a:picLocks noChangeAspect="1"/>
          </p:cNvPicPr>
          <p:nvPr/>
        </p:nvPicPr>
        <p:blipFill>
          <a:blip r:embed="rId2"/>
          <a:stretch>
            <a:fillRect/>
          </a:stretch>
        </p:blipFill>
        <p:spPr>
          <a:xfrm>
            <a:off x="1151708" y="1025869"/>
            <a:ext cx="9951721" cy="5730105"/>
          </a:xfrm>
          <a:prstGeom prst="rect">
            <a:avLst/>
          </a:prstGeom>
        </p:spPr>
      </p:pic>
      <p:sp>
        <p:nvSpPr>
          <p:cNvPr id="5" name="Rectangle 4">
            <a:extLst>
              <a:ext uri="{FF2B5EF4-FFF2-40B4-BE49-F238E27FC236}">
                <a16:creationId xmlns:a16="http://schemas.microsoft.com/office/drawing/2014/main" id="{D1DA1842-C82C-1628-89AA-C56F97379B1B}"/>
              </a:ext>
            </a:extLst>
          </p:cNvPr>
          <p:cNvSpPr/>
          <p:nvPr/>
        </p:nvSpPr>
        <p:spPr>
          <a:xfrm>
            <a:off x="1129369" y="3707296"/>
            <a:ext cx="10350327" cy="2047461"/>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7" name="Picture 6">
            <a:extLst>
              <a:ext uri="{FF2B5EF4-FFF2-40B4-BE49-F238E27FC236}">
                <a16:creationId xmlns:a16="http://schemas.microsoft.com/office/drawing/2014/main" id="{3EE178E9-BA40-24A8-A2F5-8133A5CE5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2826071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lstStyle/>
          <a:p>
            <a:pPr algn="ctr"/>
            <a:r>
              <a:rPr lang="en-US" dirty="0"/>
              <a:t>LEY GENERAL DE ELECTRICIDAD: SIE </a:t>
            </a:r>
          </a:p>
        </p:txBody>
      </p:sp>
      <p:pic>
        <p:nvPicPr>
          <p:cNvPr id="4" name="Picture 3">
            <a:extLst>
              <a:ext uri="{FF2B5EF4-FFF2-40B4-BE49-F238E27FC236}">
                <a16:creationId xmlns:a16="http://schemas.microsoft.com/office/drawing/2014/main" id="{C144EBD4-19EA-EFBF-9424-B22B369F4A4B}"/>
              </a:ext>
            </a:extLst>
          </p:cNvPr>
          <p:cNvPicPr>
            <a:picLocks noChangeAspect="1"/>
          </p:cNvPicPr>
          <p:nvPr/>
        </p:nvPicPr>
        <p:blipFill rotWithShape="1">
          <a:blip r:embed="rId2"/>
          <a:srcRect t="70455"/>
          <a:stretch/>
        </p:blipFill>
        <p:spPr>
          <a:xfrm>
            <a:off x="1641566" y="1775527"/>
            <a:ext cx="8908868" cy="1653473"/>
          </a:xfrm>
          <a:prstGeom prst="rect">
            <a:avLst/>
          </a:prstGeom>
        </p:spPr>
      </p:pic>
      <p:sp>
        <p:nvSpPr>
          <p:cNvPr id="5" name="Rectangle 4">
            <a:extLst>
              <a:ext uri="{FF2B5EF4-FFF2-40B4-BE49-F238E27FC236}">
                <a16:creationId xmlns:a16="http://schemas.microsoft.com/office/drawing/2014/main" id="{74CC3ED1-B36C-DC59-5F2E-53287279404B}"/>
              </a:ext>
            </a:extLst>
          </p:cNvPr>
          <p:cNvSpPr/>
          <p:nvPr/>
        </p:nvSpPr>
        <p:spPr>
          <a:xfrm>
            <a:off x="1052841" y="1928191"/>
            <a:ext cx="10086317" cy="899072"/>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7" name="Picture 6">
            <a:extLst>
              <a:ext uri="{FF2B5EF4-FFF2-40B4-BE49-F238E27FC236}">
                <a16:creationId xmlns:a16="http://schemas.microsoft.com/office/drawing/2014/main" id="{DE7FA9AF-AA17-60A0-A479-A9462260064B}"/>
              </a:ext>
            </a:extLst>
          </p:cNvPr>
          <p:cNvPicPr>
            <a:picLocks noChangeAspect="1"/>
          </p:cNvPicPr>
          <p:nvPr/>
        </p:nvPicPr>
        <p:blipFill>
          <a:blip r:embed="rId3"/>
          <a:stretch>
            <a:fillRect/>
          </a:stretch>
        </p:blipFill>
        <p:spPr>
          <a:xfrm>
            <a:off x="1502227" y="3708721"/>
            <a:ext cx="9187543" cy="1400175"/>
          </a:xfrm>
          <a:prstGeom prst="rect">
            <a:avLst/>
          </a:prstGeom>
        </p:spPr>
      </p:pic>
      <p:sp>
        <p:nvSpPr>
          <p:cNvPr id="11" name="Rectangle 10">
            <a:extLst>
              <a:ext uri="{FF2B5EF4-FFF2-40B4-BE49-F238E27FC236}">
                <a16:creationId xmlns:a16="http://schemas.microsoft.com/office/drawing/2014/main" id="{BEA9E2B2-2D9A-2E41-9A5F-EE415CC1C019}"/>
              </a:ext>
            </a:extLst>
          </p:cNvPr>
          <p:cNvSpPr/>
          <p:nvPr/>
        </p:nvSpPr>
        <p:spPr>
          <a:xfrm>
            <a:off x="1052839" y="3696969"/>
            <a:ext cx="10086317" cy="1501195"/>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961885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136526"/>
            <a:ext cx="10515600" cy="810532"/>
          </a:xfrm>
        </p:spPr>
        <p:txBody>
          <a:bodyPr>
            <a:normAutofit/>
          </a:bodyPr>
          <a:lstStyle/>
          <a:p>
            <a:pPr algn="ctr"/>
            <a:r>
              <a:rPr lang="en-US" dirty="0"/>
              <a:t>REGLAMENTO LEY 125-01: SIE </a:t>
            </a:r>
          </a:p>
        </p:txBody>
      </p:sp>
      <p:sp>
        <p:nvSpPr>
          <p:cNvPr id="6" name="TextBox 5">
            <a:extLst>
              <a:ext uri="{FF2B5EF4-FFF2-40B4-BE49-F238E27FC236}">
                <a16:creationId xmlns:a16="http://schemas.microsoft.com/office/drawing/2014/main" id="{58A6E130-F937-2E33-71CD-8EABE5E868D5}"/>
              </a:ext>
            </a:extLst>
          </p:cNvPr>
          <p:cNvSpPr txBox="1"/>
          <p:nvPr/>
        </p:nvSpPr>
        <p:spPr>
          <a:xfrm>
            <a:off x="467139" y="682720"/>
            <a:ext cx="11241157" cy="5578835"/>
          </a:xfrm>
          <a:prstGeom prst="rect">
            <a:avLst/>
          </a:prstGeom>
          <a:noFill/>
        </p:spPr>
        <p:txBody>
          <a:bodyPr wrap="square" rtlCol="0">
            <a:spAutoFit/>
          </a:bodyPr>
          <a:lstStyle/>
          <a:p>
            <a:pPr marL="6350" marR="2000250" indent="-6350" algn="ctr">
              <a:lnSpc>
                <a:spcPct val="107000"/>
              </a:lnSpc>
              <a:spcBef>
                <a:spcPts val="0"/>
              </a:spcBef>
              <a:spcAft>
                <a:spcPts val="0"/>
              </a:spcAft>
            </a:pPr>
            <a:r>
              <a:rPr lang="es-DO" sz="1800" b="1" dirty="0">
                <a:solidFill>
                  <a:srgbClr val="000000"/>
                </a:solidFill>
                <a:effectLst/>
                <a:latin typeface="Courier New" panose="02070309020205020404" pitchFamily="49" charset="0"/>
                <a:ea typeface="Courier New" panose="02070309020205020404" pitchFamily="49" charset="0"/>
              </a:rPr>
              <a:t>              CAPITULO III                                   </a:t>
            </a:r>
            <a:endParaRPr lang="en-US" sz="1800" dirty="0">
              <a:solidFill>
                <a:srgbClr val="000000"/>
              </a:solidFill>
              <a:effectLst/>
              <a:latin typeface="Courier New" panose="02070309020205020404" pitchFamily="49" charset="0"/>
              <a:ea typeface="Courier New" panose="02070309020205020404" pitchFamily="49" charset="0"/>
            </a:endParaRPr>
          </a:p>
          <a:p>
            <a:pPr marL="791210" marR="0" indent="-6350" algn="ctr">
              <a:lnSpc>
                <a:spcPct val="103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DE LA SUPERINTENDENCIA DE ELECTRICIDAD </a:t>
            </a:r>
            <a:endParaRPr lang="en-US"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80"/>
              </a:spcAft>
            </a:pPr>
            <a:r>
              <a:rPr lang="es-DO" sz="1800" dirty="0">
                <a:solidFill>
                  <a:srgbClr val="000000"/>
                </a:solidFill>
                <a:effectLst/>
                <a:latin typeface="Courier New" panose="02070309020205020404" pitchFamily="49" charset="0"/>
                <a:ea typeface="Courier New" panose="02070309020205020404" pitchFamily="49" charset="0"/>
              </a:rPr>
              <a:t> </a:t>
            </a:r>
            <a:endParaRPr lang="en-US" sz="1800" dirty="0">
              <a:solidFill>
                <a:srgbClr val="000000"/>
              </a:solidFill>
              <a:effectLst/>
              <a:latin typeface="Courier New" panose="02070309020205020404" pitchFamily="49" charset="0"/>
              <a:ea typeface="Courier New" panose="02070309020205020404" pitchFamily="49" charset="0"/>
            </a:endParaRPr>
          </a:p>
          <a:p>
            <a:pPr marL="0" marR="0" indent="0" algn="l">
              <a:lnSpc>
                <a:spcPct val="102000"/>
              </a:lnSpc>
              <a:spcBef>
                <a:spcPts val="0"/>
              </a:spcBef>
              <a:spcAft>
                <a:spcPts val="25"/>
              </a:spcAft>
              <a:tabLst>
                <a:tab pos="735965" algn="ctr"/>
                <a:tab pos="3176270" algn="ctr"/>
              </a:tabLst>
            </a:pPr>
            <a:r>
              <a:rPr lang="es-DO" sz="1800" dirty="0">
                <a:solidFill>
                  <a:srgbClr val="000000"/>
                </a:solidFill>
                <a:effectLst/>
                <a:latin typeface="Calibri" panose="020F0502020204030204" pitchFamily="34" charset="0"/>
                <a:ea typeface="Calibri" panose="020F0502020204030204" pitchFamily="34" charset="0"/>
              </a:rPr>
              <a:t>	</a:t>
            </a:r>
            <a:r>
              <a:rPr lang="es-DO" sz="1800" dirty="0">
                <a:solidFill>
                  <a:srgbClr val="000000"/>
                </a:solidFill>
                <a:effectLst/>
                <a:latin typeface="Times New Roman" panose="02020603050405020304" pitchFamily="18" charset="0"/>
                <a:ea typeface="Times New Roman" panose="02020603050405020304" pitchFamily="18" charset="0"/>
              </a:rPr>
              <a:t>SECCION III.I.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SOBRE LAS FUNCIONES Y ORGANIZACIÓN </a:t>
            </a:r>
          </a:p>
          <a:p>
            <a:pPr>
              <a:lnSpc>
                <a:spcPct val="102000"/>
              </a:lnSpc>
              <a:spcAft>
                <a:spcPts val="25"/>
              </a:spcAft>
              <a:tabLst>
                <a:tab pos="735965" algn="ctr"/>
                <a:tab pos="3176270" algn="ctr"/>
              </a:tabLst>
            </a:pPr>
            <a:r>
              <a:rPr lang="es-DO" sz="1800" b="1" dirty="0">
                <a:solidFill>
                  <a:srgbClr val="000000"/>
                </a:solidFill>
                <a:effectLst/>
                <a:latin typeface="Courier New" panose="02070309020205020404" pitchFamily="49" charset="0"/>
                <a:ea typeface="Courier New" panose="02070309020205020404" pitchFamily="49" charset="0"/>
              </a:rPr>
              <a:t>ART. 31.-</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La SIE tendrá, en adición a las funciones enunciadas en el artículo 24 de la Ley, con carácter meramente enunciativo, las siguientes facultades: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endParaRPr lang="en-US" sz="18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Establecer, modificar y complementar las normas técnicas relacionadas con la calidad y seguridad de las instalaciones, equipos y artefactos eléctricos</a:t>
            </a:r>
            <a:r>
              <a:rPr lang="es-DO" sz="20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mediante resoluciones;</a:t>
            </a: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endPar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 Preparar periódicamente, datos e informaciones que permitan conocer el sector, los procedimientos utilizados en la determinación de tarifas, así como de sus valores históricos y esperados; </a:t>
            </a:r>
            <a:endPar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endPar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 Aplicar las sanciones que en casos de incumplimiento de normas técnicas y sus instrucciones cometan las Empresas Eléctricas del subsector;  </a:t>
            </a:r>
            <a:endParaRPr lang="en-US" sz="2000" dirty="0"/>
          </a:p>
        </p:txBody>
      </p:sp>
      <p:sp>
        <p:nvSpPr>
          <p:cNvPr id="7" name="Rectangle 6">
            <a:extLst>
              <a:ext uri="{FF2B5EF4-FFF2-40B4-BE49-F238E27FC236}">
                <a16:creationId xmlns:a16="http://schemas.microsoft.com/office/drawing/2014/main" id="{7F1A2BE1-7775-508C-4271-7B7CB0048963}"/>
              </a:ext>
            </a:extLst>
          </p:cNvPr>
          <p:cNvSpPr/>
          <p:nvPr/>
        </p:nvSpPr>
        <p:spPr>
          <a:xfrm>
            <a:off x="483704" y="4999286"/>
            <a:ext cx="11224592" cy="1302025"/>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9" name="Rectangle 8">
            <a:extLst>
              <a:ext uri="{FF2B5EF4-FFF2-40B4-BE49-F238E27FC236}">
                <a16:creationId xmlns:a16="http://schemas.microsoft.com/office/drawing/2014/main" id="{5A3B86EC-30E6-9A7E-DC93-7B0B1CFA95F3}"/>
              </a:ext>
            </a:extLst>
          </p:cNvPr>
          <p:cNvSpPr/>
          <p:nvPr/>
        </p:nvSpPr>
        <p:spPr>
          <a:xfrm>
            <a:off x="483704" y="2603664"/>
            <a:ext cx="11224592" cy="1302025"/>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828024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normAutofit/>
          </a:bodyPr>
          <a:lstStyle/>
          <a:p>
            <a:pPr algn="ctr"/>
            <a:r>
              <a:rPr lang="en-US" dirty="0"/>
              <a:t>REGLAMENTO LEY 125-01: SIE </a:t>
            </a:r>
          </a:p>
        </p:txBody>
      </p:sp>
      <p:sp>
        <p:nvSpPr>
          <p:cNvPr id="6" name="TextBox 5">
            <a:extLst>
              <a:ext uri="{FF2B5EF4-FFF2-40B4-BE49-F238E27FC236}">
                <a16:creationId xmlns:a16="http://schemas.microsoft.com/office/drawing/2014/main" id="{58A6E130-F937-2E33-71CD-8EABE5E868D5}"/>
              </a:ext>
            </a:extLst>
          </p:cNvPr>
          <p:cNvSpPr txBox="1"/>
          <p:nvPr/>
        </p:nvSpPr>
        <p:spPr>
          <a:xfrm>
            <a:off x="1375954" y="1086206"/>
            <a:ext cx="9858103" cy="4090863"/>
          </a:xfrm>
          <a:prstGeom prst="rect">
            <a:avLst/>
          </a:prstGeom>
          <a:noFill/>
        </p:spPr>
        <p:txBody>
          <a:bodyPr wrap="square" rtlCol="0">
            <a:spAutoFit/>
          </a:bodyPr>
          <a:lstStyle/>
          <a:p>
            <a:pPr marL="6350" marR="2000250" indent="-6350" algn="ctr">
              <a:lnSpc>
                <a:spcPct val="107000"/>
              </a:lnSpc>
              <a:spcBef>
                <a:spcPts val="0"/>
              </a:spcBef>
              <a:spcAft>
                <a:spcPts val="0"/>
              </a:spcAft>
            </a:pPr>
            <a:r>
              <a:rPr lang="es-DO" sz="1800" b="1" dirty="0">
                <a:solidFill>
                  <a:srgbClr val="000000"/>
                </a:solidFill>
                <a:effectLst/>
                <a:latin typeface="Courier New" panose="02070309020205020404" pitchFamily="49" charset="0"/>
                <a:ea typeface="Courier New" panose="02070309020205020404" pitchFamily="49" charset="0"/>
              </a:rPr>
              <a:t>             CAPITULO III                                   </a:t>
            </a:r>
            <a:endParaRPr lang="en-US" sz="1800" dirty="0">
              <a:solidFill>
                <a:srgbClr val="000000"/>
              </a:solidFill>
              <a:effectLst/>
              <a:latin typeface="Courier New" panose="02070309020205020404" pitchFamily="49" charset="0"/>
              <a:ea typeface="Courier New" panose="02070309020205020404" pitchFamily="49" charset="0"/>
            </a:endParaRPr>
          </a:p>
          <a:p>
            <a:pPr marL="791210" marR="0" indent="-6350" algn="l">
              <a:lnSpc>
                <a:spcPct val="103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          DE LA SUPERINTENDENCIA DE ELECTRICIDAD </a:t>
            </a:r>
            <a:endParaRPr lang="en-US"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80"/>
              </a:spcAft>
            </a:pPr>
            <a:r>
              <a:rPr lang="es-DO" sz="1800" dirty="0">
                <a:solidFill>
                  <a:srgbClr val="000000"/>
                </a:solidFill>
                <a:effectLst/>
                <a:latin typeface="Courier New" panose="02070309020205020404" pitchFamily="49" charset="0"/>
                <a:ea typeface="Courier New" panose="02070309020205020404" pitchFamily="49" charset="0"/>
              </a:rPr>
              <a:t> </a:t>
            </a:r>
            <a:endParaRPr lang="en-US" sz="18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i) Velar, de conformidad con el artículo 56 de la Ley, que los concesionarios de servicio público de distribución mantengan contratos de compra de energía a largo plazo vigentes con Empresas de Generación que le garanticen el ochenta por ciento (80 %) de su requerimiento total de potencia y energía, de acuerdo con el procedimiento establecido en el presente Reglamento para el pronóstico de la Demanda Máxima Anual. Así mismo, la SIE podrá autorizar, de conformidad con el precitado artículo 56 de la Ley,  reducciones en el porcentaje de compra de energía a largo plazo a ser contratado por las Empresas de Distribución cuando las condiciones del mercado lo aconsejen; </a:t>
            </a:r>
          </a:p>
          <a:p>
            <a:pPr marL="400050" marR="3810" lvl="0" indent="-400050" algn="just" fontAlgn="base">
              <a:lnSpc>
                <a:spcPct val="102000"/>
              </a:lnSpc>
              <a:spcBef>
                <a:spcPts val="0"/>
              </a:spcBef>
              <a:spcAft>
                <a:spcPts val="25"/>
              </a:spcAft>
              <a:buClr>
                <a:srgbClr val="000000"/>
              </a:buClr>
              <a:buSzPts val="1200"/>
              <a:buAutoNum type="romanLcParenR"/>
            </a:pPr>
            <a:endPar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p:txBody>
      </p:sp>
      <p:sp>
        <p:nvSpPr>
          <p:cNvPr id="4" name="Rectangle 3">
            <a:extLst>
              <a:ext uri="{FF2B5EF4-FFF2-40B4-BE49-F238E27FC236}">
                <a16:creationId xmlns:a16="http://schemas.microsoft.com/office/drawing/2014/main" id="{84D8890B-0085-15B3-BA8B-854D87F69B47}"/>
              </a:ext>
            </a:extLst>
          </p:cNvPr>
          <p:cNvSpPr/>
          <p:nvPr/>
        </p:nvSpPr>
        <p:spPr>
          <a:xfrm>
            <a:off x="1052839" y="2007705"/>
            <a:ext cx="10181218" cy="2882347"/>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868917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normAutofit/>
          </a:bodyPr>
          <a:lstStyle/>
          <a:p>
            <a:pPr algn="ctr"/>
            <a:r>
              <a:rPr lang="en-US" dirty="0"/>
              <a:t>REGLAMENTO LEY 125-01: SIE </a:t>
            </a:r>
          </a:p>
        </p:txBody>
      </p:sp>
      <p:sp>
        <p:nvSpPr>
          <p:cNvPr id="6" name="TextBox 5">
            <a:extLst>
              <a:ext uri="{FF2B5EF4-FFF2-40B4-BE49-F238E27FC236}">
                <a16:creationId xmlns:a16="http://schemas.microsoft.com/office/drawing/2014/main" id="{58A6E130-F937-2E33-71CD-8EABE5E868D5}"/>
              </a:ext>
            </a:extLst>
          </p:cNvPr>
          <p:cNvSpPr txBox="1"/>
          <p:nvPr/>
        </p:nvSpPr>
        <p:spPr>
          <a:xfrm>
            <a:off x="1375954" y="976876"/>
            <a:ext cx="9858103" cy="5692199"/>
          </a:xfrm>
          <a:prstGeom prst="rect">
            <a:avLst/>
          </a:prstGeom>
          <a:noFill/>
        </p:spPr>
        <p:txBody>
          <a:bodyPr wrap="square" rtlCol="0">
            <a:spAutoFit/>
          </a:bodyPr>
          <a:lstStyle/>
          <a:p>
            <a:pPr marL="6350" marR="2000250" indent="-6350" algn="ctr">
              <a:lnSpc>
                <a:spcPct val="107000"/>
              </a:lnSpc>
              <a:spcBef>
                <a:spcPts val="0"/>
              </a:spcBef>
              <a:spcAft>
                <a:spcPts val="0"/>
              </a:spcAft>
            </a:pPr>
            <a:r>
              <a:rPr lang="es-DO" sz="1800" b="1" dirty="0">
                <a:solidFill>
                  <a:srgbClr val="000000"/>
                </a:solidFill>
                <a:effectLst/>
                <a:latin typeface="Courier New" panose="02070309020205020404" pitchFamily="49" charset="0"/>
                <a:ea typeface="Courier New" panose="02070309020205020404" pitchFamily="49" charset="0"/>
              </a:rPr>
              <a:t>       CAPITULO III                                   </a:t>
            </a:r>
            <a:endParaRPr lang="en-US" sz="1800" dirty="0">
              <a:solidFill>
                <a:srgbClr val="000000"/>
              </a:solidFill>
              <a:effectLst/>
              <a:latin typeface="Courier New" panose="02070309020205020404" pitchFamily="49" charset="0"/>
              <a:ea typeface="Courier New" panose="02070309020205020404" pitchFamily="49" charset="0"/>
            </a:endParaRPr>
          </a:p>
          <a:p>
            <a:pPr marL="791210" marR="0" indent="-6350" algn="l">
              <a:lnSpc>
                <a:spcPct val="103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        DE LA SUPERINTENDENCIA DE ELECTRICIDAD </a:t>
            </a:r>
            <a:endParaRPr lang="en-US"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80"/>
              </a:spcAft>
            </a:pPr>
            <a:r>
              <a:rPr lang="es-DO" sz="1800" dirty="0">
                <a:solidFill>
                  <a:srgbClr val="000000"/>
                </a:solidFill>
                <a:effectLst/>
                <a:latin typeface="Courier New" panose="02070309020205020404" pitchFamily="49" charset="0"/>
                <a:ea typeface="Courier New" panose="02070309020205020404" pitchFamily="49" charset="0"/>
              </a:rPr>
              <a:t> </a:t>
            </a:r>
            <a:endParaRPr lang="en-US" sz="18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w) Regular mediante resolución, el suministro de electricidad, aplicando medidas de Racionamiento en los casos de déficit de generación eléctrica derivado de fallas prolongadas de unidades termoeléctricas o de sequías; </a:t>
            </a:r>
          </a:p>
          <a:p>
            <a:pPr marR="3810" lvl="0" algn="just" fontAlgn="base">
              <a:lnSpc>
                <a:spcPct val="102000"/>
              </a:lnSpc>
              <a:spcBef>
                <a:spcPts val="0"/>
              </a:spcBef>
              <a:spcAft>
                <a:spcPts val="25"/>
              </a:spcAft>
              <a:buClr>
                <a:srgbClr val="000000"/>
              </a:buClr>
              <a:buSzPts val="1200"/>
            </a:pPr>
            <a:endPar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x) Establecer anualmente el Costo de </a:t>
            </a:r>
            <a:r>
              <a:rPr lang="es-DO" sz="2000" dirty="0">
                <a:solidFill>
                  <a:srgbClr val="000000"/>
                </a:solidFill>
                <a:effectLst/>
                <a:latin typeface="Courier New" panose="02070309020205020404" pitchFamily="49" charset="0"/>
                <a:ea typeface="Courier New" panose="02070309020205020404" pitchFamily="49" charset="0"/>
              </a:rPr>
              <a:t>Desabastecimiento o de Energía No Servida para fines de determinar las compensaciones de las Empresas de Generación a las Empresas de Distribución y de éstas últimas a los Usuarios Regulados, de conformidad con lo establecido en el artículo 101 de la Ley;  </a:t>
            </a:r>
            <a:endParaRPr lang="en-US" sz="20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2000"/>
              </a:lnSpc>
              <a:spcBef>
                <a:spcPts val="0"/>
              </a:spcBef>
              <a:spcAft>
                <a:spcPts val="25"/>
              </a:spcAft>
              <a:buClr>
                <a:srgbClr val="000000"/>
              </a:buClr>
              <a:buSzPts val="1200"/>
            </a:pPr>
            <a:endPar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y) Fiscalizar y supervisar los procesos de licitación para la contratación de electricidad por parte de las Empresas de Distribución  con las Empresas de Generación, conforme lo establece el artículo 110 de la Ley; </a:t>
            </a:r>
            <a:endPar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780504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0" y="239741"/>
            <a:ext cx="10515600" cy="810532"/>
          </a:xfrm>
        </p:spPr>
        <p:txBody>
          <a:bodyPr/>
          <a:lstStyle/>
          <a:p>
            <a:pPr algn="ctr"/>
            <a:r>
              <a:rPr lang="en-US" dirty="0"/>
              <a:t>LEY GENERAL DE ELECTRICIDAD: OC </a:t>
            </a:r>
          </a:p>
        </p:txBody>
      </p:sp>
      <p:pic>
        <p:nvPicPr>
          <p:cNvPr id="4" name="Picture 3">
            <a:extLst>
              <a:ext uri="{FF2B5EF4-FFF2-40B4-BE49-F238E27FC236}">
                <a16:creationId xmlns:a16="http://schemas.microsoft.com/office/drawing/2014/main" id="{53FC15FC-C147-1EE4-B354-4B6D99E9E908}"/>
              </a:ext>
            </a:extLst>
          </p:cNvPr>
          <p:cNvPicPr>
            <a:picLocks noChangeAspect="1"/>
          </p:cNvPicPr>
          <p:nvPr/>
        </p:nvPicPr>
        <p:blipFill>
          <a:blip r:embed="rId2"/>
          <a:stretch>
            <a:fillRect/>
          </a:stretch>
        </p:blipFill>
        <p:spPr>
          <a:xfrm>
            <a:off x="912631" y="1128803"/>
            <a:ext cx="10506075" cy="5400675"/>
          </a:xfrm>
          <a:prstGeom prst="rect">
            <a:avLst/>
          </a:prstGeom>
        </p:spPr>
      </p:pic>
      <p:sp>
        <p:nvSpPr>
          <p:cNvPr id="5" name="Rectangle 4">
            <a:extLst>
              <a:ext uri="{FF2B5EF4-FFF2-40B4-BE49-F238E27FC236}">
                <a16:creationId xmlns:a16="http://schemas.microsoft.com/office/drawing/2014/main" id="{82FA7C70-91BF-745C-A4BF-7878456FA045}"/>
              </a:ext>
            </a:extLst>
          </p:cNvPr>
          <p:cNvSpPr/>
          <p:nvPr/>
        </p:nvSpPr>
        <p:spPr>
          <a:xfrm>
            <a:off x="912631" y="2047461"/>
            <a:ext cx="10226525" cy="4445413"/>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7" name="Picture 6">
            <a:extLst>
              <a:ext uri="{FF2B5EF4-FFF2-40B4-BE49-F238E27FC236}">
                <a16:creationId xmlns:a16="http://schemas.microsoft.com/office/drawing/2014/main" id="{1207E6E7-8840-6B45-17EA-3F3B644542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2039456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lstStyle/>
          <a:p>
            <a:pPr algn="ctr"/>
            <a:r>
              <a:rPr lang="en-US" dirty="0"/>
              <a:t>LEY GENERAL DE ELECTRICIDAD: OC </a:t>
            </a:r>
          </a:p>
        </p:txBody>
      </p:sp>
      <p:pic>
        <p:nvPicPr>
          <p:cNvPr id="5" name="Picture 4">
            <a:extLst>
              <a:ext uri="{FF2B5EF4-FFF2-40B4-BE49-F238E27FC236}">
                <a16:creationId xmlns:a16="http://schemas.microsoft.com/office/drawing/2014/main" id="{DA38B6A2-BFD3-0B57-7823-AE4AF9964F23}"/>
              </a:ext>
            </a:extLst>
          </p:cNvPr>
          <p:cNvPicPr>
            <a:picLocks noChangeAspect="1"/>
          </p:cNvPicPr>
          <p:nvPr/>
        </p:nvPicPr>
        <p:blipFill>
          <a:blip r:embed="rId2"/>
          <a:stretch>
            <a:fillRect/>
          </a:stretch>
        </p:blipFill>
        <p:spPr>
          <a:xfrm>
            <a:off x="923925" y="1395412"/>
            <a:ext cx="10344150" cy="4067175"/>
          </a:xfrm>
          <a:prstGeom prst="rect">
            <a:avLst/>
          </a:prstGeom>
        </p:spPr>
      </p:pic>
      <p:sp>
        <p:nvSpPr>
          <p:cNvPr id="4" name="Rectangle 3">
            <a:extLst>
              <a:ext uri="{FF2B5EF4-FFF2-40B4-BE49-F238E27FC236}">
                <a16:creationId xmlns:a16="http://schemas.microsoft.com/office/drawing/2014/main" id="{703A819A-126A-639A-5526-9A3FC4F0F78E}"/>
              </a:ext>
            </a:extLst>
          </p:cNvPr>
          <p:cNvSpPr/>
          <p:nvPr/>
        </p:nvSpPr>
        <p:spPr>
          <a:xfrm>
            <a:off x="912631" y="1292087"/>
            <a:ext cx="10226525" cy="4303643"/>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28880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lstStyle/>
          <a:p>
            <a:pPr algn="ctr"/>
            <a:r>
              <a:rPr lang="en-US" dirty="0"/>
              <a:t>LEY GENERAL DE ELECTRICIDAD: OC </a:t>
            </a:r>
          </a:p>
        </p:txBody>
      </p:sp>
      <p:pic>
        <p:nvPicPr>
          <p:cNvPr id="4" name="Picture 3">
            <a:extLst>
              <a:ext uri="{FF2B5EF4-FFF2-40B4-BE49-F238E27FC236}">
                <a16:creationId xmlns:a16="http://schemas.microsoft.com/office/drawing/2014/main" id="{AECA7979-4535-5C84-4DDC-C02FAB56DA75}"/>
              </a:ext>
            </a:extLst>
          </p:cNvPr>
          <p:cNvPicPr>
            <a:picLocks noChangeAspect="1"/>
          </p:cNvPicPr>
          <p:nvPr/>
        </p:nvPicPr>
        <p:blipFill>
          <a:blip r:embed="rId2"/>
          <a:stretch>
            <a:fillRect/>
          </a:stretch>
        </p:blipFill>
        <p:spPr>
          <a:xfrm>
            <a:off x="732161" y="1420780"/>
            <a:ext cx="10391775" cy="1123950"/>
          </a:xfrm>
          <a:prstGeom prst="rect">
            <a:avLst/>
          </a:prstGeom>
        </p:spPr>
      </p:pic>
      <p:pic>
        <p:nvPicPr>
          <p:cNvPr id="7" name="Picture 6">
            <a:extLst>
              <a:ext uri="{FF2B5EF4-FFF2-40B4-BE49-F238E27FC236}">
                <a16:creationId xmlns:a16="http://schemas.microsoft.com/office/drawing/2014/main" id="{A5544609-D6B7-0A05-F35A-31FCAEA12983}"/>
              </a:ext>
            </a:extLst>
          </p:cNvPr>
          <p:cNvPicPr>
            <a:picLocks noChangeAspect="1"/>
          </p:cNvPicPr>
          <p:nvPr/>
        </p:nvPicPr>
        <p:blipFill>
          <a:blip r:embed="rId3"/>
          <a:stretch>
            <a:fillRect/>
          </a:stretch>
        </p:blipFill>
        <p:spPr>
          <a:xfrm>
            <a:off x="846461" y="2789852"/>
            <a:ext cx="10277475" cy="2895600"/>
          </a:xfrm>
          <a:prstGeom prst="rect">
            <a:avLst/>
          </a:prstGeom>
        </p:spPr>
      </p:pic>
      <p:sp>
        <p:nvSpPr>
          <p:cNvPr id="5" name="Rectangle 4">
            <a:extLst>
              <a:ext uri="{FF2B5EF4-FFF2-40B4-BE49-F238E27FC236}">
                <a16:creationId xmlns:a16="http://schemas.microsoft.com/office/drawing/2014/main" id="{43D457CC-1F8B-4805-566B-B97EA02E60E0}"/>
              </a:ext>
            </a:extLst>
          </p:cNvPr>
          <p:cNvSpPr/>
          <p:nvPr/>
        </p:nvSpPr>
        <p:spPr>
          <a:xfrm>
            <a:off x="732161" y="1420781"/>
            <a:ext cx="10406995" cy="4264671"/>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075728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365877" y="263169"/>
            <a:ext cx="10515600" cy="810532"/>
          </a:xfrm>
        </p:spPr>
        <p:txBody>
          <a:bodyPr>
            <a:normAutofit/>
          </a:bodyPr>
          <a:lstStyle/>
          <a:p>
            <a:pPr algn="ctr"/>
            <a:r>
              <a:rPr lang="en-US" dirty="0"/>
              <a:t>REGLAMENTO LEY 125-01: OC </a:t>
            </a:r>
          </a:p>
        </p:txBody>
      </p:sp>
      <p:sp>
        <p:nvSpPr>
          <p:cNvPr id="6" name="TextBox 5">
            <a:extLst>
              <a:ext uri="{FF2B5EF4-FFF2-40B4-BE49-F238E27FC236}">
                <a16:creationId xmlns:a16="http://schemas.microsoft.com/office/drawing/2014/main" id="{58A6E130-F937-2E33-71CD-8EABE5E868D5}"/>
              </a:ext>
            </a:extLst>
          </p:cNvPr>
          <p:cNvSpPr txBox="1"/>
          <p:nvPr/>
        </p:nvSpPr>
        <p:spPr>
          <a:xfrm>
            <a:off x="838200" y="1175658"/>
            <a:ext cx="10395857" cy="3786421"/>
          </a:xfrm>
          <a:prstGeom prst="rect">
            <a:avLst/>
          </a:prstGeom>
          <a:noFill/>
        </p:spPr>
        <p:txBody>
          <a:bodyPr wrap="square" rtlCol="0">
            <a:spAutoFit/>
          </a:bodyPr>
          <a:lstStyle/>
          <a:p>
            <a:pPr marL="6350" marR="2055495" indent="-6350" algn="ctr">
              <a:lnSpc>
                <a:spcPct val="107000"/>
              </a:lnSpc>
              <a:spcBef>
                <a:spcPts val="0"/>
              </a:spcBef>
              <a:spcAft>
                <a:spcPts val="0"/>
              </a:spcAft>
            </a:pPr>
            <a:r>
              <a:rPr lang="es-DO" sz="1800" b="1" dirty="0">
                <a:solidFill>
                  <a:srgbClr val="000000"/>
                </a:solidFill>
                <a:effectLst/>
                <a:latin typeface="Courier New" panose="02070309020205020404" pitchFamily="49" charset="0"/>
                <a:ea typeface="Courier New" panose="02070309020205020404" pitchFamily="49" charset="0"/>
              </a:rPr>
              <a:t>CAPITULO V                                    </a:t>
            </a:r>
            <a:endParaRPr lang="en-US" sz="1800" dirty="0">
              <a:solidFill>
                <a:srgbClr val="000000"/>
              </a:solidFill>
              <a:effectLst/>
              <a:latin typeface="Courier New" panose="02070309020205020404" pitchFamily="49" charset="0"/>
              <a:ea typeface="Courier New" panose="02070309020205020404" pitchFamily="49" charset="0"/>
            </a:endParaRPr>
          </a:p>
          <a:p>
            <a:pPr marL="379730" marR="0" indent="-6350">
              <a:lnSpc>
                <a:spcPct val="103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DEL ORGANISMO COORDINADOR DEL SISTEMA ELÉCTRICO </a:t>
            </a:r>
            <a:endParaRPr lang="en-US" sz="1800" dirty="0">
              <a:solidFill>
                <a:srgbClr val="000000"/>
              </a:solidFill>
              <a:effectLst/>
              <a:latin typeface="Courier New" panose="02070309020205020404" pitchFamily="49" charset="0"/>
              <a:ea typeface="Courier New" panose="02070309020205020404" pitchFamily="49" charset="0"/>
            </a:endParaRPr>
          </a:p>
          <a:p>
            <a:pPr marL="1477010" marR="0" indent="-6350">
              <a:lnSpc>
                <a:spcPct val="103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NACIONAL INTERCONECTADO </a:t>
            </a:r>
            <a:endParaRPr lang="en-US"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75"/>
              </a:spcAft>
            </a:pPr>
            <a:r>
              <a:rPr lang="es-DO" sz="1800" dirty="0">
                <a:solidFill>
                  <a:srgbClr val="000000"/>
                </a:solidFill>
                <a:effectLst/>
                <a:latin typeface="Courier New" panose="02070309020205020404" pitchFamily="49" charset="0"/>
                <a:ea typeface="Courier New" panose="02070309020205020404" pitchFamily="49" charset="0"/>
              </a:rPr>
              <a:t> </a:t>
            </a:r>
            <a:endParaRPr lang="en-US" sz="1800" dirty="0">
              <a:solidFill>
                <a:srgbClr val="000000"/>
              </a:solidFill>
              <a:effectLst/>
              <a:latin typeface="Courier New" panose="02070309020205020404" pitchFamily="49" charset="0"/>
              <a:ea typeface="Courier New" panose="02070309020205020404" pitchFamily="49" charset="0"/>
            </a:endParaRPr>
          </a:p>
          <a:p>
            <a:pPr marL="0" marR="0" indent="0" algn="l">
              <a:lnSpc>
                <a:spcPct val="102000"/>
              </a:lnSpc>
              <a:spcBef>
                <a:spcPts val="0"/>
              </a:spcBef>
              <a:spcAft>
                <a:spcPts val="25"/>
              </a:spcAft>
              <a:tabLst>
                <a:tab pos="714375" algn="ctr"/>
                <a:tab pos="2856230" algn="ctr"/>
              </a:tabLst>
            </a:pPr>
            <a:r>
              <a:rPr lang="es-DO" sz="1800" dirty="0">
                <a:solidFill>
                  <a:srgbClr val="000000"/>
                </a:solidFill>
                <a:effectLst/>
                <a:latin typeface="Calibri" panose="020F0502020204030204" pitchFamily="34" charset="0"/>
                <a:ea typeface="Calibri" panose="020F0502020204030204" pitchFamily="34" charset="0"/>
              </a:rPr>
              <a:t>	</a:t>
            </a:r>
            <a:r>
              <a:rPr lang="es-DO" sz="1800" dirty="0">
                <a:solidFill>
                  <a:srgbClr val="000000"/>
                </a:solidFill>
                <a:effectLst/>
                <a:latin typeface="Times New Roman" panose="02020603050405020304" pitchFamily="18" charset="0"/>
                <a:ea typeface="Times New Roman" panose="02020603050405020304" pitchFamily="18" charset="0"/>
              </a:rPr>
              <a:t>SECCION V.I.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CONSTITUCIÓN Y ORGANIZACIÓN </a:t>
            </a:r>
            <a:endParaRPr lang="en-US"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endParaRPr lang="en-US" sz="1800" dirty="0">
              <a:solidFill>
                <a:srgbClr val="000000"/>
              </a:solidFill>
              <a:effectLst/>
              <a:latin typeface="Courier New" panose="02070309020205020404" pitchFamily="49" charset="0"/>
              <a:ea typeface="Courier New" panose="02070309020205020404" pitchFamily="49" charset="0"/>
            </a:endParaRPr>
          </a:p>
          <a:p>
            <a:pPr marL="19050" marR="3175" indent="-6350" algn="just">
              <a:lnSpc>
                <a:spcPct val="100000"/>
              </a:lnSpc>
              <a:spcBef>
                <a:spcPts val="0"/>
              </a:spcBef>
              <a:spcAft>
                <a:spcPts val="20"/>
              </a:spcAft>
            </a:pPr>
            <a:r>
              <a:rPr lang="es-DO" sz="1800" b="1" dirty="0">
                <a:solidFill>
                  <a:srgbClr val="000000"/>
                </a:solidFill>
                <a:effectLst/>
                <a:latin typeface="Courier New" panose="02070309020205020404" pitchFamily="49" charset="0"/>
                <a:ea typeface="Courier New" panose="02070309020205020404" pitchFamily="49" charset="0"/>
              </a:rPr>
              <a:t>ART. 52.-</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De conformidad con lo establecido en el Artículo 38 de la Ley, las Empresas Eléctricas de Generación, 	Transmisión, 	Distribución 	y Comercialización, así como los Autoproductores y Cogeneradores que venden sus excedentes a través del sistema, constituirán e integrarán un organismo que coordine la operación de las centrales generadoras, los sistemas de transmisión, distribución y comercialización denominado Organismo Coordinador. </a:t>
            </a:r>
            <a:endParaRPr lang="en-US" sz="1800" dirty="0">
              <a:solidFill>
                <a:srgbClr val="000000"/>
              </a:solidFill>
              <a:effectLst/>
              <a:latin typeface="Courier New" panose="02070309020205020404" pitchFamily="49" charset="0"/>
              <a:ea typeface="Courier New" panose="02070309020205020404" pitchFamily="49" charset="0"/>
            </a:endParaRPr>
          </a:p>
        </p:txBody>
      </p:sp>
      <p:pic>
        <p:nvPicPr>
          <p:cNvPr id="4" name="Picture 3">
            <a:extLst>
              <a:ext uri="{FF2B5EF4-FFF2-40B4-BE49-F238E27FC236}">
                <a16:creationId xmlns:a16="http://schemas.microsoft.com/office/drawing/2014/main" id="{21E39C46-794B-F9CB-0294-A913B141E8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858358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normAutofit/>
          </a:bodyPr>
          <a:lstStyle/>
          <a:p>
            <a:pPr algn="ctr"/>
            <a:r>
              <a:rPr lang="en-US" dirty="0"/>
              <a:t>REGLAMENTO LEY 125-01: OC </a:t>
            </a:r>
          </a:p>
        </p:txBody>
      </p:sp>
      <p:sp>
        <p:nvSpPr>
          <p:cNvPr id="6" name="TextBox 5">
            <a:extLst>
              <a:ext uri="{FF2B5EF4-FFF2-40B4-BE49-F238E27FC236}">
                <a16:creationId xmlns:a16="http://schemas.microsoft.com/office/drawing/2014/main" id="{58A6E130-F937-2E33-71CD-8EABE5E868D5}"/>
              </a:ext>
            </a:extLst>
          </p:cNvPr>
          <p:cNvSpPr txBox="1"/>
          <p:nvPr/>
        </p:nvSpPr>
        <p:spPr>
          <a:xfrm>
            <a:off x="437322" y="1056389"/>
            <a:ext cx="11241156" cy="5406801"/>
          </a:xfrm>
          <a:prstGeom prst="rect">
            <a:avLst/>
          </a:prstGeom>
          <a:noFill/>
        </p:spPr>
        <p:txBody>
          <a:bodyPr wrap="square" rtlCol="0">
            <a:spAutoFit/>
          </a:bodyPr>
          <a:lstStyle/>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 Su dirección estará a cargo del Consejo de </a:t>
            </a:r>
            <a:r>
              <a:rPr lang="en-US" sz="2000" dirty="0">
                <a:solidFill>
                  <a:srgbClr val="000000"/>
                </a:solidFill>
                <a:effectLst/>
                <a:latin typeface="Courier New" panose="02070309020205020404" pitchFamily="49" charset="0"/>
                <a:ea typeface="Courier New" panose="02070309020205020404" pitchFamily="49" charset="0"/>
              </a:rPr>
              <a:t>Coordinación; </a:t>
            </a: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f) Los bloques de las Empresas Eléctricas, estarán conformados de la siguiente manera: </a:t>
            </a: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1) El bloque de generación privada por las Empresas Eléctricas de Generación, los Autoproductores y los Cogeneradores que venden sus excedentes a través del SENI;   </a:t>
            </a: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2) El bloque de Distribución por las Empresas de Distribución; </a:t>
            </a: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3) La Empresa de Transmisión Eléctrica Dominicana (ETED); </a:t>
            </a:r>
          </a:p>
          <a:p>
            <a:pPr marR="3810" lvl="0" algn="just" fontAlgn="base">
              <a:lnSpc>
                <a:spcPct val="102000"/>
              </a:lnSpc>
              <a:spcBef>
                <a:spcPts val="0"/>
              </a:spcBef>
              <a:spcAft>
                <a:spcPts val="25"/>
              </a:spcAft>
              <a:buClr>
                <a:srgbClr val="000000"/>
              </a:buClr>
              <a:buSzPts val="1200"/>
            </a:pP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4) La Empresa de Generación Hidroeléctrica Dominicana</a:t>
            </a:r>
            <a:r>
              <a:rPr lang="en-US" sz="2000" dirty="0">
                <a:solidFill>
                  <a:srgbClr val="000000"/>
                </a:solidFill>
                <a:effectLst/>
                <a:latin typeface="Courier New" panose="02070309020205020404" pitchFamily="49" charset="0"/>
                <a:ea typeface="Courier New" panose="02070309020205020404" pitchFamily="49" charset="0"/>
              </a:rPr>
              <a:t>(EGEHID); </a:t>
            </a:r>
          </a:p>
          <a:p>
            <a:pPr marL="457200" marR="3810" lvl="0" indent="-457200" algn="just" fontAlgn="base">
              <a:lnSpc>
                <a:spcPct val="102000"/>
              </a:lnSpc>
              <a:spcBef>
                <a:spcPts val="0"/>
              </a:spcBef>
              <a:spcAft>
                <a:spcPts val="25"/>
              </a:spcAft>
              <a:buClr>
                <a:srgbClr val="000000"/>
              </a:buClr>
              <a:buSzPts val="1200"/>
              <a:buAutoNum type="arabicParenR" startAt="3"/>
            </a:pPr>
            <a:endParaRPr lang="en-US" sz="20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g) </a:t>
            </a: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Cada bloque, de manera individual, deberá elegir su representante ante el Consejo de Coordinación; </a:t>
            </a:r>
            <a:endPar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2000"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h) </a:t>
            </a:r>
            <a:r>
              <a:rPr lang="es-DO"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Deberá establecerse en los estatutos la prohibición de reelección por períodos consecutivos de una misma empresa o empresa vinculada, como representante ante el Consejo de Coordinación, excepto en los bloques que sólo se encuentren integrados por una sola empresa; </a:t>
            </a:r>
            <a:endParaRPr lang="en-US" sz="20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L="6350" marR="2055495" indent="-6350" algn="ctr">
              <a:lnSpc>
                <a:spcPct val="107000"/>
              </a:lnSpc>
              <a:spcBef>
                <a:spcPts val="0"/>
              </a:spcBef>
              <a:spcAft>
                <a:spcPts val="0"/>
              </a:spcAft>
            </a:pPr>
            <a:endParaRPr lang="en-US" sz="1800" dirty="0">
              <a:solidFill>
                <a:srgbClr val="000000"/>
              </a:solidFill>
              <a:effectLst/>
              <a:latin typeface="Courier New" panose="02070309020205020404" pitchFamily="49" charset="0"/>
              <a:ea typeface="Courier New" panose="02070309020205020404" pitchFamily="49" charset="0"/>
            </a:endParaRPr>
          </a:p>
        </p:txBody>
      </p:sp>
      <p:sp>
        <p:nvSpPr>
          <p:cNvPr id="4" name="Rectangle 3">
            <a:extLst>
              <a:ext uri="{FF2B5EF4-FFF2-40B4-BE49-F238E27FC236}">
                <a16:creationId xmlns:a16="http://schemas.microsoft.com/office/drawing/2014/main" id="{71A59562-B6FD-422B-97B4-64F74D3A1AAC}"/>
              </a:ext>
            </a:extLst>
          </p:cNvPr>
          <p:cNvSpPr/>
          <p:nvPr/>
        </p:nvSpPr>
        <p:spPr>
          <a:xfrm>
            <a:off x="437322" y="1056388"/>
            <a:ext cx="11317356" cy="5274837"/>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005488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E65F-2417-E857-7A0C-A5000D4293EA}"/>
              </a:ext>
            </a:extLst>
          </p:cNvPr>
          <p:cNvSpPr>
            <a:spLocks noGrp="1"/>
          </p:cNvSpPr>
          <p:nvPr>
            <p:ph type="title"/>
          </p:nvPr>
        </p:nvSpPr>
        <p:spPr>
          <a:xfrm>
            <a:off x="2863273" y="2415599"/>
            <a:ext cx="7659254" cy="1325563"/>
          </a:xfrm>
        </p:spPr>
        <p:txBody>
          <a:bodyPr/>
          <a:lstStyle/>
          <a:p>
            <a:r>
              <a:rPr lang="en-US" dirty="0">
                <a:solidFill>
                  <a:srgbClr val="FF0000"/>
                </a:solidFill>
              </a:rPr>
              <a:t>Primera parte presentación 1/6</a:t>
            </a:r>
          </a:p>
        </p:txBody>
      </p:sp>
    </p:spTree>
    <p:extLst>
      <p:ext uri="{BB962C8B-B14F-4D97-AF65-F5344CB8AC3E}">
        <p14:creationId xmlns:p14="http://schemas.microsoft.com/office/powerpoint/2010/main" val="2463577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7494" y="49201"/>
            <a:ext cx="10515600" cy="1325563"/>
          </a:xfrm>
        </p:spPr>
        <p:txBody>
          <a:bodyPr>
            <a:normAutofit/>
          </a:bodyPr>
          <a:lstStyle/>
          <a:p>
            <a:r>
              <a:rPr lang="es-DO" sz="3200" b="1" dirty="0"/>
              <a:t>TITULO VIII: CODIGO DE OPERACIÓN DEL SENI</a:t>
            </a:r>
          </a:p>
        </p:txBody>
      </p:sp>
      <p:sp>
        <p:nvSpPr>
          <p:cNvPr id="5" name="Slide Number Placeholder 4"/>
          <p:cNvSpPr>
            <a:spLocks noGrp="1"/>
          </p:cNvSpPr>
          <p:nvPr>
            <p:ph type="sldNum" sz="quarter" idx="12"/>
          </p:nvPr>
        </p:nvSpPr>
        <p:spPr/>
        <p:txBody>
          <a:bodyPr/>
          <a:lstStyle/>
          <a:p>
            <a:fld id="{6B14848E-6C24-4429-AB5F-2AD00B8B60D6}" type="slidenum">
              <a:rPr lang="es-DO" smtClean="0"/>
              <a:t>26</a:t>
            </a:fld>
            <a:endParaRPr lang="es-DO"/>
          </a:p>
        </p:txBody>
      </p:sp>
      <p:pic>
        <p:nvPicPr>
          <p:cNvPr id="10" name="Picture 26">
            <a:extLst>
              <a:ext uri="{FF2B5EF4-FFF2-40B4-BE49-F238E27FC236}">
                <a16:creationId xmlns:a16="http://schemas.microsoft.com/office/drawing/2014/main" id="{FD5AE0F8-4CF2-458D-8062-D3519098B6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1956" y="275327"/>
            <a:ext cx="2214332" cy="622300"/>
          </a:xfrm>
          <a:prstGeom prst="rect">
            <a:avLst/>
          </a:prstGeom>
        </p:spPr>
      </p:pic>
      <p:pic>
        <p:nvPicPr>
          <p:cNvPr id="6" name="Picture 5">
            <a:extLst>
              <a:ext uri="{FF2B5EF4-FFF2-40B4-BE49-F238E27FC236}">
                <a16:creationId xmlns:a16="http://schemas.microsoft.com/office/drawing/2014/main" id="{C5EC2940-6332-0429-31F4-98D6C2BC3FC5}"/>
              </a:ext>
            </a:extLst>
          </p:cNvPr>
          <p:cNvPicPr>
            <a:picLocks noChangeAspect="1"/>
          </p:cNvPicPr>
          <p:nvPr/>
        </p:nvPicPr>
        <p:blipFill rotWithShape="1">
          <a:blip r:embed="rId3"/>
          <a:srcRect t="15040"/>
          <a:stretch/>
        </p:blipFill>
        <p:spPr>
          <a:xfrm>
            <a:off x="1162878" y="1374764"/>
            <a:ext cx="10190921" cy="3525227"/>
          </a:xfrm>
          <a:prstGeom prst="rect">
            <a:avLst/>
          </a:prstGeom>
        </p:spPr>
      </p:pic>
    </p:spTree>
    <p:extLst>
      <p:ext uri="{BB962C8B-B14F-4D97-AF65-F5344CB8AC3E}">
        <p14:creationId xmlns:p14="http://schemas.microsoft.com/office/powerpoint/2010/main" val="35224921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normAutofit fontScale="90000"/>
          </a:bodyPr>
          <a:lstStyle/>
          <a:p>
            <a:pPr algn="ctr"/>
            <a:r>
              <a:rPr lang="en-US" dirty="0"/>
              <a:t>REGLAMENTO LEY 125-01: CODIGO DE OPERACION DEL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1532708" y="1301448"/>
            <a:ext cx="9191613" cy="4857805"/>
          </a:xfrm>
          <a:prstGeom prst="rect">
            <a:avLst/>
          </a:prstGeom>
          <a:noFill/>
        </p:spPr>
        <p:txBody>
          <a:bodyPr wrap="square" rtlCol="0">
            <a:spAutoFit/>
          </a:bodyPr>
          <a:lstStyle/>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ALCANCE:</a:t>
            </a:r>
          </a:p>
          <a:p>
            <a:pPr marR="3810" algn="just" fontAlgn="base">
              <a:lnSpc>
                <a:spcPct val="102000"/>
              </a:lnSpc>
              <a:spcAft>
                <a:spcPts val="25"/>
              </a:spcAft>
              <a:buClr>
                <a:srgbClr val="000000"/>
              </a:buClr>
              <a:buSzPts val="1200"/>
            </a:pPr>
            <a:r>
              <a:rPr lang="es-DO" sz="1800" b="1" dirty="0">
                <a:solidFill>
                  <a:srgbClr val="000000"/>
                </a:solidFill>
                <a:effectLst/>
                <a:latin typeface="Courier New" panose="02070309020205020404" pitchFamily="49" charset="0"/>
                <a:ea typeface="Courier New" panose="02070309020205020404" pitchFamily="49" charset="0"/>
              </a:rPr>
              <a:t>ART. 164.-</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Son alcances del  presente título: </a:t>
            </a:r>
          </a:p>
          <a:p>
            <a:pPr marR="3810" lvl="0" algn="just" fontAlgn="base">
              <a:lnSpc>
                <a:spcPct val="102000"/>
              </a:lnSpc>
              <a:spcBef>
                <a:spcPts val="0"/>
              </a:spcBef>
              <a:spcAft>
                <a:spcPts val="25"/>
              </a:spcAft>
              <a:buClr>
                <a:srgbClr val="000000"/>
              </a:buClr>
              <a:buSzPts val="1200"/>
            </a:pPr>
            <a:endPar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Establecer los criterios y procedimientos que se deben seguir para la programación y operación del </a:t>
            </a:r>
            <a:r>
              <a:rPr lang="en-US" sz="1800" dirty="0">
                <a:solidFill>
                  <a:srgbClr val="000000"/>
                </a:solidFill>
                <a:effectLst/>
                <a:latin typeface="Courier New" panose="02070309020205020404" pitchFamily="49" charset="0"/>
                <a:ea typeface="Courier New" panose="02070309020205020404" pitchFamily="49" charset="0"/>
              </a:rPr>
              <a:t>SENI;</a:t>
            </a:r>
          </a:p>
          <a:p>
            <a:pPr marR="3810" lvl="0" algn="just" fontAlgn="base">
              <a:lnSpc>
                <a:spcPct val="102000"/>
              </a:lnSpc>
              <a:spcBef>
                <a:spcPts val="0"/>
              </a:spcBef>
              <a:spcAft>
                <a:spcPts val="25"/>
              </a:spcAft>
              <a:buClr>
                <a:srgbClr val="000000"/>
              </a:buClr>
              <a:buSzPts val="1200"/>
            </a:pPr>
            <a:r>
              <a:rPr lang="en-US" sz="1800" dirty="0">
                <a:solidFill>
                  <a:srgbClr val="000000"/>
                </a:solidFill>
                <a:effectLst/>
                <a:latin typeface="Courier New" panose="02070309020205020404" pitchFamily="49" charset="0"/>
                <a:ea typeface="Courier New" panose="02070309020205020404" pitchFamily="49" charset="0"/>
              </a:rPr>
              <a:t> </a:t>
            </a:r>
            <a:endParaRPr lang="es-DO" sz="18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0000"/>
              </a:lnSpc>
              <a:spcBef>
                <a:spcPts val="0"/>
              </a:spcBef>
              <a:spcAft>
                <a:spcPts val="20"/>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Establecer las obligaciones de los Agentes  del MEM conectados al SENI relacionadas con la operación de sus instalaciones, y con la información necesaria para realizar las maniobras, la coordinación, la supervisión y el control del SENI, que debe ser transferida al CCE y al OC; </a:t>
            </a:r>
          </a:p>
          <a:p>
            <a:pPr marR="3810" lvl="0" algn="just" fontAlgn="base">
              <a:lnSpc>
                <a:spcPct val="102000"/>
              </a:lnSpc>
              <a:spcBef>
                <a:spcPts val="0"/>
              </a:spcBef>
              <a:spcAft>
                <a:spcPts val="25"/>
              </a:spcAft>
              <a:buClr>
                <a:srgbClr val="000000"/>
              </a:buClr>
              <a:buSzPts val="1200"/>
            </a:pP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Establecer las obligaciones del CCE relacionadas con la operación del SENI y con las informaciones que deben transferir a los Agentes del MEM conectados al mismo,  incluyendo su forma y oportunidad de entrega. </a:t>
            </a:r>
          </a:p>
          <a:p>
            <a:pPr marR="3810" lvl="0" algn="just" fontAlgn="base">
              <a:lnSpc>
                <a:spcPct val="102000"/>
              </a:lnSpc>
              <a:spcBef>
                <a:spcPts val="0"/>
              </a:spcBef>
              <a:spcAft>
                <a:spcPts val="25"/>
              </a:spcAft>
              <a:buClr>
                <a:srgbClr val="000000"/>
              </a:buClr>
              <a:buSzPts val="1200"/>
            </a:pPr>
            <a:endParaRPr lang="en-US" b="1" dirty="0"/>
          </a:p>
        </p:txBody>
      </p:sp>
      <p:sp>
        <p:nvSpPr>
          <p:cNvPr id="5" name="Rectangle 4">
            <a:extLst>
              <a:ext uri="{FF2B5EF4-FFF2-40B4-BE49-F238E27FC236}">
                <a16:creationId xmlns:a16="http://schemas.microsoft.com/office/drawing/2014/main" id="{5CFCADE5-4E90-A070-CDA4-B32717EF0EE5}"/>
              </a:ext>
            </a:extLst>
          </p:cNvPr>
          <p:cNvSpPr/>
          <p:nvPr/>
        </p:nvSpPr>
        <p:spPr>
          <a:xfrm>
            <a:off x="1103244" y="1994758"/>
            <a:ext cx="9849678" cy="4164495"/>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9892443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normAutofit fontScale="90000"/>
          </a:bodyPr>
          <a:lstStyle/>
          <a:p>
            <a:pPr algn="ctr"/>
            <a:r>
              <a:rPr lang="en-US" dirty="0"/>
              <a:t>REGLAMENTO LEY 125-01: C</a:t>
            </a:r>
            <a:r>
              <a:rPr lang="es-DO" dirty="0" err="1"/>
              <a:t>Ó</a:t>
            </a:r>
            <a:r>
              <a:rPr lang="en-US" dirty="0"/>
              <a:t>DIGO DE OPERACIÓN DEL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1532708" y="1301448"/>
            <a:ext cx="9946987" cy="4907562"/>
          </a:xfrm>
          <a:prstGeom prst="rect">
            <a:avLst/>
          </a:prstGeom>
          <a:noFill/>
        </p:spPr>
        <p:txBody>
          <a:bodyPr wrap="square" rtlCol="0">
            <a:spAutoFit/>
          </a:bodyPr>
          <a:lstStyle/>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OBLIGACIONES Y RESPONSABILIDADES DE LOS AGENTES DEL </a:t>
            </a:r>
          </a:p>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MEM,  DEL OC Y DEL CCE </a:t>
            </a:r>
          </a:p>
          <a:p>
            <a:pPr marR="3810" lvl="0" algn="just" fontAlgn="base">
              <a:lnSpc>
                <a:spcPct val="102000"/>
              </a:lnSpc>
              <a:spcBef>
                <a:spcPts val="0"/>
              </a:spcBef>
              <a:spcAft>
                <a:spcPts val="25"/>
              </a:spcAft>
              <a:buClr>
                <a:srgbClr val="000000"/>
              </a:buClr>
              <a:buSzPts val="1200"/>
            </a:pPr>
            <a:endPar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165.-</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En el SENI, las Empresas de Generación, Transmisión, Distribución y los Usuarios No Regulados, están obligados a operar sus instalaciones y a suministrar la información necesaria para programar y coordinar la operación de este en la oportunidad, manera y forma que se señalan en este Reglamento.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166.-</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La operación en tiempo real de las unidades generadoras, del Sistema de Transmisión, de los Sistemas de Distribución y de los Usuarios No Regulados integrados al SENI, será efectuada directamente por sus titulares, bajo su propia responsabilidad, bajo las instrucciones del CCE y de acuerdo con los programas y políticas de predespacho de operación establecidos por el OC, los cuales serán de cumplimiento obligatorio para todos los Agentes del MEM, salvo causas de Fuerza Mayor.  </a:t>
            </a:r>
            <a:endParaRPr lang="en-US" b="1" dirty="0"/>
          </a:p>
        </p:txBody>
      </p:sp>
      <p:sp>
        <p:nvSpPr>
          <p:cNvPr id="5" name="Rectangle 4">
            <a:extLst>
              <a:ext uri="{FF2B5EF4-FFF2-40B4-BE49-F238E27FC236}">
                <a16:creationId xmlns:a16="http://schemas.microsoft.com/office/drawing/2014/main" id="{766C7F40-E349-99D2-B4D6-1E4E3DC9223D}"/>
              </a:ext>
            </a:extLst>
          </p:cNvPr>
          <p:cNvSpPr/>
          <p:nvPr/>
        </p:nvSpPr>
        <p:spPr>
          <a:xfrm>
            <a:off x="1341783" y="3816626"/>
            <a:ext cx="10277059" cy="2392384"/>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486400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838200" y="365126"/>
            <a:ext cx="10515600" cy="810532"/>
          </a:xfrm>
        </p:spPr>
        <p:txBody>
          <a:bodyPr>
            <a:normAutofit fontScale="90000"/>
          </a:bodyPr>
          <a:lstStyle/>
          <a:p>
            <a:pPr algn="ctr"/>
            <a:r>
              <a:rPr lang="en-US" dirty="0"/>
              <a:t>REGLAMENTO LEY 125-01: CODIGO DE OPERACION DEL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1363743" y="1539987"/>
            <a:ext cx="10106013" cy="3204147"/>
          </a:xfrm>
          <a:prstGeom prst="rect">
            <a:avLst/>
          </a:prstGeom>
          <a:noFill/>
        </p:spPr>
        <p:txBody>
          <a:bodyPr wrap="square" rtlCol="0">
            <a:spAutoFit/>
          </a:bodyPr>
          <a:lstStyle/>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OBLIGACIONES Y RESPONSABILIDADES DE LOS AGENTES DEL </a:t>
            </a:r>
          </a:p>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MEM,  DEL OC Y DEL CCE </a:t>
            </a:r>
          </a:p>
          <a:p>
            <a:pPr marR="3810" lvl="0" algn="just" fontAlgn="base">
              <a:lnSpc>
                <a:spcPct val="102000"/>
              </a:lnSpc>
              <a:spcBef>
                <a:spcPts val="0"/>
              </a:spcBef>
              <a:spcAft>
                <a:spcPts val="25"/>
              </a:spcAft>
              <a:buClr>
                <a:srgbClr val="000000"/>
              </a:buClr>
              <a:buSzPts val="1200"/>
            </a:pPr>
            <a:endPar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167.-</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Las desviaciones de los programas de operación respecto de la realidad serán resueltas por el CCE de acuerdo con pautas preestablecidas por el OC. El CCE informará al OC de las desviaciones producidas y de sus causas, para que se adopten las medidas correctivas que correspondan.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 </a:t>
            </a:r>
          </a:p>
          <a:p>
            <a:pPr marR="3810" lvl="0" algn="just" fontAlgn="base">
              <a:lnSpc>
                <a:spcPct val="102000"/>
              </a:lnSpc>
              <a:spcBef>
                <a:spcPts val="0"/>
              </a:spcBef>
              <a:spcAft>
                <a:spcPts val="25"/>
              </a:spcAft>
              <a:buClr>
                <a:srgbClr val="000000"/>
              </a:buClr>
              <a:buSzPts val="1200"/>
            </a:pPr>
            <a:endParaRPr lang="en-US" b="1" dirty="0"/>
          </a:p>
        </p:txBody>
      </p:sp>
      <p:sp>
        <p:nvSpPr>
          <p:cNvPr id="5" name="Rectangle 4">
            <a:extLst>
              <a:ext uri="{FF2B5EF4-FFF2-40B4-BE49-F238E27FC236}">
                <a16:creationId xmlns:a16="http://schemas.microsoft.com/office/drawing/2014/main" id="{0E655C25-5940-E8D2-C32C-969648EAFD35}"/>
              </a:ext>
            </a:extLst>
          </p:cNvPr>
          <p:cNvSpPr/>
          <p:nvPr/>
        </p:nvSpPr>
        <p:spPr>
          <a:xfrm>
            <a:off x="1192697" y="2232808"/>
            <a:ext cx="10366512" cy="1752783"/>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92572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65126"/>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856648" y="1301448"/>
            <a:ext cx="10780295" cy="5278689"/>
          </a:xfrm>
          <a:prstGeom prst="rect">
            <a:avLst/>
          </a:prstGeom>
          <a:noFill/>
        </p:spPr>
        <p:txBody>
          <a:bodyPr wrap="square" rtlCol="0">
            <a:spAutoFit/>
          </a:bodyPr>
          <a:lstStyle/>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OBLIGACIONES Y RESPONSABILIDADES DE LOS AGENTES DEL </a:t>
            </a:r>
          </a:p>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MEM,  DEL OC Y DEL CCE </a:t>
            </a:r>
          </a:p>
          <a:p>
            <a:pPr marR="3810" lvl="0" algn="just" fontAlgn="base">
              <a:lnSpc>
                <a:spcPct val="102000"/>
              </a:lnSpc>
              <a:spcBef>
                <a:spcPts val="0"/>
              </a:spcBef>
              <a:spcAft>
                <a:spcPts val="25"/>
              </a:spcAft>
              <a:buClr>
                <a:srgbClr val="000000"/>
              </a:buClr>
              <a:buSzPts val="1200"/>
            </a:pPr>
            <a:endPar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168.-</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OC es responsable de la planificación y coordinación de la operación del Sistema Interconectado. La operación del SENI en tiempo real está a cargo del CCE, de acuerdo con lo establecido en la Ley y el presente Reglamento. Estas actividades se desarrollarán las veinticuatro (24) horas del día, todos los días del año.  </a:t>
            </a:r>
          </a:p>
          <a:p>
            <a:pPr marL="22225" marR="0" indent="0" algn="l">
              <a:lnSpc>
                <a:spcPct val="107000"/>
              </a:lnSpc>
              <a:spcBef>
                <a:spcPts val="0"/>
              </a:spcBef>
              <a:spcAft>
                <a:spcPts val="0"/>
              </a:spcAft>
            </a:pPr>
            <a:endParaRPr lang="es-DO" dirty="0">
              <a:solidFill>
                <a:srgbClr val="000000"/>
              </a:solidFill>
              <a:latin typeface="Courier New" panose="02070309020205020404" pitchFamily="49" charset="0"/>
              <a:ea typeface="Courier New" panose="02070309020205020404" pitchFamily="49" charset="0"/>
            </a:endParaRPr>
          </a:p>
          <a:p>
            <a:pPr marL="22225" marR="0" indent="0" algn="just">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Tanto el CCE como el OC contarán con el personal, las instalaciones y equipos necesarios para realizar sus funciones. El OC es responsable de la programación y reprogramación de la operación del SENI, conforme se indica en el presente Reglamento. Tanto el CCE como el OC contarán en todo momento por lo menos con un ingeniero de turno, encargado de impartir las instrucciones de operación en el caso del CCE y de planificar y coordinar la operación del SENI, en el caso del OC.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 </a:t>
            </a:r>
          </a:p>
          <a:p>
            <a:pPr marR="3810" lvl="0" algn="just" fontAlgn="base">
              <a:lnSpc>
                <a:spcPct val="102000"/>
              </a:lnSpc>
              <a:spcBef>
                <a:spcPts val="0"/>
              </a:spcBef>
              <a:spcAft>
                <a:spcPts val="25"/>
              </a:spcAft>
              <a:buClr>
                <a:srgbClr val="000000"/>
              </a:buClr>
              <a:buSzPts val="1200"/>
            </a:pPr>
            <a:endParaRPr lang="en-US" b="1" dirty="0"/>
          </a:p>
        </p:txBody>
      </p:sp>
      <p:sp>
        <p:nvSpPr>
          <p:cNvPr id="5" name="Rectangle 4">
            <a:extLst>
              <a:ext uri="{FF2B5EF4-FFF2-40B4-BE49-F238E27FC236}">
                <a16:creationId xmlns:a16="http://schemas.microsoft.com/office/drawing/2014/main" id="{4D97725E-5D2F-10FE-030D-37B6E32EF9D5}"/>
              </a:ext>
            </a:extLst>
          </p:cNvPr>
          <p:cNvSpPr/>
          <p:nvPr/>
        </p:nvSpPr>
        <p:spPr>
          <a:xfrm>
            <a:off x="778914" y="2043965"/>
            <a:ext cx="10929382" cy="395927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285250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65126"/>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856648" y="1301448"/>
            <a:ext cx="11030553" cy="4320350"/>
          </a:xfrm>
          <a:prstGeom prst="rect">
            <a:avLst/>
          </a:prstGeom>
          <a:noFill/>
        </p:spPr>
        <p:txBody>
          <a:bodyPr wrap="square" rtlCol="0">
            <a:spAutoFit/>
          </a:bodyPr>
          <a:lstStyle/>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OBLIGACIONES Y RESPONSABILIDADES DE LOS AGENTES DEL </a:t>
            </a:r>
          </a:p>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MEM,  DEL OC Y DEL CCE </a:t>
            </a:r>
          </a:p>
          <a:p>
            <a:pPr marR="3810" lvl="0" algn="just" fontAlgn="base">
              <a:lnSpc>
                <a:spcPct val="102000"/>
              </a:lnSpc>
              <a:spcBef>
                <a:spcPts val="0"/>
              </a:spcBef>
              <a:spcAft>
                <a:spcPts val="25"/>
              </a:spcAft>
              <a:buClr>
                <a:srgbClr val="000000"/>
              </a:buClr>
              <a:buSzPts val="1200"/>
            </a:pPr>
            <a:endPar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169.-</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Las funciones del CCE son, entre otras:</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 </a:t>
            </a:r>
          </a:p>
          <a:p>
            <a:pPr marR="3810" lvl="0" algn="just" fontAlgn="base">
              <a:lnSpc>
                <a:spcPct val="102000"/>
              </a:lnSpc>
              <a:spcBef>
                <a:spcPts val="0"/>
              </a:spcBef>
              <a:spcAft>
                <a:spcPts val="25"/>
              </a:spcAft>
              <a:buClr>
                <a:srgbClr val="000000"/>
              </a:buClr>
              <a:buSzPts val="1200"/>
            </a:pPr>
            <a:r>
              <a:rPr lang="es-DO"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Dar las instrucciones a los Agentes del MEM conectados al SENI para realizar la operación en tiempo real, siguiendo las políticas de operación, el Programa de Operación Diario o su </a:t>
            </a:r>
            <a:r>
              <a:rPr lang="es-DO" sz="1800" dirty="0">
                <a:solidFill>
                  <a:srgbClr val="000000"/>
                </a:solidFill>
                <a:effectLst/>
                <a:latin typeface="Courier New" panose="02070309020205020404" pitchFamily="49" charset="0"/>
                <a:ea typeface="Courier New" panose="02070309020205020404" pitchFamily="49" charset="0"/>
              </a:rPr>
              <a:t>reprogramación preparado por el OC;  </a:t>
            </a:r>
          </a:p>
          <a:p>
            <a:pPr marR="3810" lvl="0" algn="just" fontAlgn="base">
              <a:lnSpc>
                <a:spcPct val="102000"/>
              </a:lnSpc>
              <a:spcBef>
                <a:spcPts val="0"/>
              </a:spcBef>
              <a:spcAft>
                <a:spcPts val="25"/>
              </a:spcAft>
              <a:buClr>
                <a:srgbClr val="000000"/>
              </a:buClr>
              <a:buSzPts val="1200"/>
            </a:pP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Requerir al OC la reprogramación de la operación </a:t>
            </a:r>
            <a:r>
              <a:rPr lang="en-US" sz="1800" dirty="0">
                <a:solidFill>
                  <a:srgbClr val="000000"/>
                </a:solidFill>
                <a:effectLst/>
                <a:latin typeface="Courier New" panose="02070309020205020404" pitchFamily="49" charset="0"/>
                <a:ea typeface="Courier New" panose="02070309020205020404" pitchFamily="49" charset="0"/>
              </a:rPr>
              <a:t>del SENI. </a:t>
            </a:r>
            <a:endParaRPr lang="es-DO" sz="18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2000"/>
              </a:lnSpc>
              <a:spcBef>
                <a:spcPts val="0"/>
              </a:spcBef>
              <a:spcAft>
                <a:spcPts val="25"/>
              </a:spcAft>
              <a:buClr>
                <a:srgbClr val="000000"/>
              </a:buClr>
              <a:buSzPts val="1200"/>
            </a:pPr>
            <a:endParaRPr lang="es-DO"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Adecuar la configuración del sistema a las circunstancias; la misma que, en lo posible, debe ser la recomendada por el OC en el Programa de </a:t>
            </a:r>
            <a:r>
              <a:rPr lang="es-DO" sz="1800" dirty="0">
                <a:solidFill>
                  <a:srgbClr val="000000"/>
                </a:solidFill>
                <a:effectLst/>
                <a:latin typeface="Courier New" panose="02070309020205020404" pitchFamily="49" charset="0"/>
                <a:ea typeface="Courier New" panose="02070309020205020404" pitchFamily="49" charset="0"/>
              </a:rPr>
              <a:t>Operación Diario o en su reprogramación; </a:t>
            </a:r>
          </a:p>
          <a:p>
            <a:pPr marR="3810" lvl="0" algn="just" fontAlgn="base">
              <a:lnSpc>
                <a:spcPct val="102000"/>
              </a:lnSpc>
              <a:spcBef>
                <a:spcPts val="0"/>
              </a:spcBef>
              <a:spcAft>
                <a:spcPts val="25"/>
              </a:spcAft>
              <a:buClr>
                <a:srgbClr val="000000"/>
              </a:buClr>
              <a:buSzPts val="1200"/>
            </a:pPr>
            <a:endParaRPr lang="en-US" b="1" dirty="0"/>
          </a:p>
        </p:txBody>
      </p:sp>
      <p:sp>
        <p:nvSpPr>
          <p:cNvPr id="5" name="Rectangle 4">
            <a:extLst>
              <a:ext uri="{FF2B5EF4-FFF2-40B4-BE49-F238E27FC236}">
                <a16:creationId xmlns:a16="http://schemas.microsoft.com/office/drawing/2014/main" id="{6B188826-ADC9-EB07-A106-7989F8E1A479}"/>
              </a:ext>
            </a:extLst>
          </p:cNvPr>
          <p:cNvSpPr/>
          <p:nvPr/>
        </p:nvSpPr>
        <p:spPr>
          <a:xfrm>
            <a:off x="778914" y="2043965"/>
            <a:ext cx="11217616" cy="3512587"/>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673772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65126"/>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765313" y="1301448"/>
            <a:ext cx="10555357" cy="3765005"/>
          </a:xfrm>
          <a:prstGeom prst="rect">
            <a:avLst/>
          </a:prstGeom>
          <a:noFill/>
        </p:spPr>
        <p:txBody>
          <a:bodyPr wrap="square" rtlCol="0">
            <a:spAutoFit/>
          </a:bodyPr>
          <a:lstStyle/>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OBLIGACIONES Y RESPONSABILIDADES DE LOS AGENTES DEL </a:t>
            </a:r>
          </a:p>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MEM,  DEL OC Y DEL CCE </a:t>
            </a:r>
          </a:p>
          <a:p>
            <a:pPr marR="3810" lvl="0" algn="just" fontAlgn="base">
              <a:lnSpc>
                <a:spcPct val="102000"/>
              </a:lnSpc>
              <a:spcBef>
                <a:spcPts val="0"/>
              </a:spcBef>
              <a:spcAft>
                <a:spcPts val="25"/>
              </a:spcAft>
              <a:buClr>
                <a:srgbClr val="000000"/>
              </a:buClr>
              <a:buSzPts val="1200"/>
            </a:pPr>
            <a:endPar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169.-</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Las funciones del CCE son, entre otras: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 Coordinar acciones para garantizar la seguridad del sistema, la  calidad del servicio y la economía del sistema;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 Supervisar, en tiempo real, los caudales y niveles de los embalses, la reserva rotante, la frecuencia, el perfil de tensiones, los flujos de potencia activa y reactiva, etc., en instalaciones o equipos vinculados al SENI;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f) Dirigir la ejecución de maniobras del SENI;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g) Dirigir el restablecimiento del SENI luego de una perturbación; </a:t>
            </a:r>
          </a:p>
        </p:txBody>
      </p:sp>
      <p:sp>
        <p:nvSpPr>
          <p:cNvPr id="5" name="Rectangle 4">
            <a:extLst>
              <a:ext uri="{FF2B5EF4-FFF2-40B4-BE49-F238E27FC236}">
                <a16:creationId xmlns:a16="http://schemas.microsoft.com/office/drawing/2014/main" id="{E82DB0EF-6C8D-581A-DAA4-72DB8B1DD603}"/>
              </a:ext>
            </a:extLst>
          </p:cNvPr>
          <p:cNvSpPr/>
          <p:nvPr/>
        </p:nvSpPr>
        <p:spPr>
          <a:xfrm>
            <a:off x="434183" y="2043965"/>
            <a:ext cx="11217616" cy="3512587"/>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428035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65126"/>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404261" y="1301448"/>
            <a:ext cx="11319309" cy="4307974"/>
          </a:xfrm>
          <a:prstGeom prst="rect">
            <a:avLst/>
          </a:prstGeom>
          <a:noFill/>
        </p:spPr>
        <p:txBody>
          <a:bodyPr wrap="square" rtlCol="0">
            <a:spAutoFit/>
          </a:bodyPr>
          <a:lstStyle/>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OBLIGACIONES Y RESPONSABILIDADES DE LOS AGENTES DEL </a:t>
            </a:r>
          </a:p>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MEM,  DEL OC Y DEL CCE </a:t>
            </a:r>
          </a:p>
          <a:p>
            <a:pPr marR="3810" lvl="0" algn="just" fontAlgn="base">
              <a:lnSpc>
                <a:spcPct val="102000"/>
              </a:lnSpc>
              <a:spcBef>
                <a:spcPts val="0"/>
              </a:spcBef>
              <a:spcAft>
                <a:spcPts val="25"/>
              </a:spcAft>
              <a:buClr>
                <a:srgbClr val="000000"/>
              </a:buClr>
              <a:buSzPts val="1200"/>
            </a:pPr>
            <a:endPar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169.-</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Las funciones del CCE son, entre otras:</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h) Delegar en un Agente del MEM, la coordinación de la operación en tiempo real de sus funciones o parte de éstas de un área por un período definido por razones de catástrofe o imposibilidad de comunicaciones. La delegación debe quedar claramente registrada por el emisor y el receptor;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i) Registrar, evaluar y difundir la información de la operación en tiempo real del SENI; </a:t>
            </a:r>
          </a:p>
          <a:p>
            <a:pPr marR="3810" lvl="0" algn="just" fontAlgn="base">
              <a:lnSpc>
                <a:spcPct val="100000"/>
              </a:lnSpc>
              <a:spcBef>
                <a:spcPts val="0"/>
              </a:spcBef>
              <a:spcAft>
                <a:spcPts val="20"/>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j) Informar al OC y a los Agentes del MEM conectados al SENI de la ejecución del programa de operación diario. </a:t>
            </a:r>
          </a:p>
          <a:p>
            <a:pPr algn="just"/>
            <a:r>
              <a:rPr lang="es-DO" sz="1800" dirty="0">
                <a:solidFill>
                  <a:srgbClr val="000000"/>
                </a:solidFill>
                <a:effectLst/>
                <a:latin typeface="Courier New" panose="02070309020205020404" pitchFamily="49" charset="0"/>
                <a:ea typeface="Courier New" panose="02070309020205020404" pitchFamily="49" charset="0"/>
              </a:rPr>
              <a:t>k)Elaborar  el manual de procedimiento, para la restauración del Sistema Interconectado luego de una perturbación que obligue un arranque en negro.</a:t>
            </a:r>
            <a:endParaRPr lang="en-US" b="1" dirty="0"/>
          </a:p>
        </p:txBody>
      </p:sp>
      <p:sp>
        <p:nvSpPr>
          <p:cNvPr id="5" name="Rectangle 4">
            <a:extLst>
              <a:ext uri="{FF2B5EF4-FFF2-40B4-BE49-F238E27FC236}">
                <a16:creationId xmlns:a16="http://schemas.microsoft.com/office/drawing/2014/main" id="{AD07AB3A-1C88-C946-4FB4-32D2F16ACA6D}"/>
              </a:ext>
            </a:extLst>
          </p:cNvPr>
          <p:cNvSpPr/>
          <p:nvPr/>
        </p:nvSpPr>
        <p:spPr>
          <a:xfrm>
            <a:off x="308113" y="2703443"/>
            <a:ext cx="11479625" cy="3031769"/>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59820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65126"/>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404261" y="1301448"/>
            <a:ext cx="11319309" cy="5191421"/>
          </a:xfrm>
          <a:prstGeom prst="rect">
            <a:avLst/>
          </a:prstGeom>
          <a:noFill/>
        </p:spPr>
        <p:txBody>
          <a:bodyPr wrap="square" rtlCol="0">
            <a:spAutoFit/>
          </a:bodyPr>
          <a:lstStyle/>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OBLIGACIONES Y RESPONSABILIDADES DE LOS AGENTES DEL  MEM,  DEL OC Y CCE </a:t>
            </a:r>
          </a:p>
          <a:p>
            <a:pPr marR="3810" lvl="0" algn="just" fontAlgn="base">
              <a:lnSpc>
                <a:spcPct val="102000"/>
              </a:lnSpc>
              <a:spcBef>
                <a:spcPts val="0"/>
              </a:spcBef>
              <a:spcAft>
                <a:spcPts val="25"/>
              </a:spcAft>
              <a:buClr>
                <a:srgbClr val="000000"/>
              </a:buClr>
              <a:buSzPts val="1200"/>
            </a:pPr>
            <a:endPar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170.-</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Las Empresas de Generación, Transmisión y Distribución, contarán necesariamente con un Centro de Control para la operación en tiempo real de sus instalaciones, los cuales están obligados a cumplir las instrucciones del CCE y contarán con los recursos humanos y materiales necesarios para operar físicamente sus instalaciones, adquirir información del SENI automáticamente y para coordinar e intercambiar información en tiempo real con el CCE. </a:t>
            </a:r>
          </a:p>
          <a:p>
            <a:pPr marL="17780" marR="3810" indent="1905" algn="just">
              <a:lnSpc>
                <a:spcPct val="102000"/>
              </a:lnSpc>
              <a:spcBef>
                <a:spcPts val="0"/>
              </a:spcBef>
              <a:spcAft>
                <a:spcPts val="25"/>
              </a:spcAft>
            </a:pPr>
            <a:endParaRPr lang="es-DO" dirty="0">
              <a:solidFill>
                <a:srgbClr val="000000"/>
              </a:solidFill>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171.-</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Los Centros de Control deben contar en todo momento con, por lo menos, un supervisor de turno encargado de operar las instalaciones del integrante siguiendo las instrucciones del CCE. Así mismo, deben contar con un responsable único de la operación del Centro, en calidad de jefe del Centro de Control, nombrado ante el CCE y el OC.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172.-</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Los Agentes del MEM son responsables de la seguridad de las personas y de sus instalaciones.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C8CE5988-815C-7640-9A13-0368EBE36EF5}"/>
              </a:ext>
            </a:extLst>
          </p:cNvPr>
          <p:cNvSpPr/>
          <p:nvPr/>
        </p:nvSpPr>
        <p:spPr>
          <a:xfrm>
            <a:off x="434182" y="1838739"/>
            <a:ext cx="11319309" cy="434340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385768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65126"/>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1003065"/>
            <a:ext cx="11582402" cy="6038961"/>
          </a:xfrm>
          <a:prstGeom prst="rect">
            <a:avLst/>
          </a:prstGeom>
          <a:noFill/>
        </p:spPr>
        <p:txBody>
          <a:bodyPr wrap="square" rtlCol="0">
            <a:spAutoFit/>
          </a:bodyPr>
          <a:lstStyle/>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175.-</a:t>
            </a:r>
            <a:r>
              <a:rPr lang="es-DO" b="1" dirty="0">
                <a:solidFill>
                  <a:srgbClr val="000000"/>
                </a:solidFill>
                <a:latin typeface="Arial" panose="020B0604020202020204" pitchFamily="34" charset="0"/>
                <a:ea typeface="Courier New" panose="02070309020205020404" pitchFamily="49" charset="0"/>
              </a:rPr>
              <a:t> </a:t>
            </a:r>
            <a:r>
              <a:rPr lang="es-DO" sz="1800" dirty="0">
                <a:solidFill>
                  <a:srgbClr val="000000"/>
                </a:solidFill>
                <a:effectLst/>
                <a:latin typeface="Courier New" panose="02070309020205020404" pitchFamily="49" charset="0"/>
                <a:ea typeface="Courier New" panose="02070309020205020404" pitchFamily="49" charset="0"/>
              </a:rPr>
              <a:t>Las Empresas de Distribución deberán informar al cliente o Usuario Titular las causas de las interrupciones programadas, las zonas afectadas y los tiempos de duración, a través de una publicación mensual en su periódico de circulación nacional o anexo de la factura del cliente o usuario titular. Las interrupciones no programadas deberán ser informadas a la SIE, a más tardar a las 10:00 horas de la mañana del día siguiente a su ocurrencia. Las Empresas de Distribución no podrán dar mantenimiento programado ni los sábados a partir de las doce del mediodía, ni los domingos ni días feriados, excepto en los siguientes casos: </a:t>
            </a:r>
          </a:p>
          <a:p>
            <a:pPr marR="3810" lvl="0" algn="just" fontAlgn="base">
              <a:lnSpc>
                <a:spcPct val="102000"/>
              </a:lnSpc>
              <a:spcBef>
                <a:spcPts val="0"/>
              </a:spcBef>
              <a:spcAft>
                <a:spcPts val="25"/>
              </a:spcAft>
              <a:buClr>
                <a:srgbClr val="000000"/>
              </a:buClr>
              <a:buSzPts val="1200"/>
            </a:pPr>
            <a:r>
              <a:rPr lang="es-DO"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Mantenimientos que se efectúen sin interrupción del suministro de energía eléctrica;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Autorización expresa de la SIE;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Acuerdo por escrito con el usuario o cliente titular que acepte el mantenimiento, el cual deberá ser notificado a la SIE a más tardar tres (3) días antes de la ocurrencia del mantenimiento.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479425"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Se concede un plazo de seis (6) meses a partir de la publicación del presente Reglamento para que las Empresas de Distribución se equipen adecuadamente y puedan realizar el mantenimiento de las redes de distribución sin la ocurrencia del corte de energía (mantenimiento en caliente).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DF8577B5-752E-7601-7888-38AA5AEE16EA}"/>
              </a:ext>
            </a:extLst>
          </p:cNvPr>
          <p:cNvSpPr/>
          <p:nvPr/>
        </p:nvSpPr>
        <p:spPr>
          <a:xfrm>
            <a:off x="304799" y="1003064"/>
            <a:ext cx="11582401" cy="5715787"/>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014255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665922" y="203534"/>
            <a:ext cx="12553123" cy="810532"/>
          </a:xfrm>
        </p:spPr>
        <p:txBody>
          <a:bodyPr>
            <a:normAutofit fontScale="90000"/>
          </a:bodyPr>
          <a:lstStyle/>
          <a:p>
            <a:pPr algn="ctr"/>
            <a:r>
              <a:rPr lang="en-US" sz="3600" dirty="0"/>
              <a:t>REGLAMENTO LEY 125-01: </a:t>
            </a:r>
            <a:br>
              <a:rPr lang="en-US" sz="3600" dirty="0"/>
            </a:br>
            <a:r>
              <a:rPr lang="en-US" sz="3600" dirty="0"/>
              <a:t>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404261" y="1325511"/>
            <a:ext cx="11319309" cy="4694619"/>
          </a:xfrm>
          <a:prstGeom prst="rect">
            <a:avLst/>
          </a:prstGeom>
          <a:noFill/>
        </p:spPr>
        <p:txBody>
          <a:bodyPr wrap="square" rtlCol="0">
            <a:spAutoFit/>
          </a:bodyPr>
          <a:lstStyle/>
          <a:p>
            <a:pPr marL="22225" marR="0" indent="0" algn="l">
              <a:lnSpc>
                <a:spcPct val="107000"/>
              </a:lnSpc>
              <a:spcBef>
                <a:spcPts val="0"/>
              </a:spcBef>
              <a:spcAft>
                <a:spcPts val="0"/>
              </a:spcAft>
            </a:pPr>
            <a:r>
              <a:rPr lang="es-DO" sz="1800" b="1" dirty="0">
                <a:solidFill>
                  <a:srgbClr val="000000"/>
                </a:solidFill>
                <a:effectLst/>
                <a:latin typeface="Courier New" panose="02070309020205020404" pitchFamily="49" charset="0"/>
                <a:ea typeface="Courier New" panose="02070309020205020404" pitchFamily="49" charset="0"/>
              </a:rPr>
              <a:t>PROGRAMACIÓN DE LA OPERACIÓN DEL SENI </a:t>
            </a: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80"/>
              </a:spcAft>
            </a:pPr>
            <a:r>
              <a:rPr lang="es-DO" sz="1800" dirty="0">
                <a:solidFill>
                  <a:srgbClr val="000000"/>
                </a:solidFill>
                <a:effectLst/>
                <a:latin typeface="Courier New" panose="02070309020205020404" pitchFamily="49" charset="0"/>
                <a:ea typeface="Courier New" panose="02070309020205020404" pitchFamily="49" charset="0"/>
              </a:rPr>
              <a:t> </a:t>
            </a:r>
            <a:r>
              <a:rPr lang="es-DO" sz="1800" b="1" dirty="0">
                <a:solidFill>
                  <a:srgbClr val="000000"/>
                </a:solidFill>
                <a:effectLst/>
                <a:latin typeface="Courier New" panose="02070309020205020404" pitchFamily="49" charset="0"/>
                <a:ea typeface="Courier New" panose="02070309020205020404" pitchFamily="49" charset="0"/>
              </a:rPr>
              <a:t>ART. 176.-</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La planificación de la operación del SENI comprenderá las programaciones que se indican a continuación: </a:t>
            </a:r>
          </a:p>
          <a:p>
            <a:pPr marR="3810" lvl="0" algn="just" fontAlgn="base">
              <a:lnSpc>
                <a:spcPct val="102000"/>
              </a:lnSpc>
              <a:spcBef>
                <a:spcPts val="0"/>
              </a:spcBef>
              <a:spcAft>
                <a:spcPts val="25"/>
              </a:spcAft>
              <a:buClr>
                <a:srgbClr val="000000"/>
              </a:buClr>
              <a:buSzPts val="1200"/>
            </a:pP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Programación</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del Mantenimiento Mayor. </a:t>
            </a: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n-US"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Programación</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de largo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plazo</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Programación</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de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mediano</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plazo</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Programación</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de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corto</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plazo</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L="250825" marR="0" indent="0" algn="l">
              <a:lnSpc>
                <a:spcPct val="107000"/>
              </a:lnSpc>
              <a:spcBef>
                <a:spcPts val="0"/>
              </a:spcBef>
              <a:spcAft>
                <a:spcPts val="0"/>
              </a:spcAft>
            </a:pPr>
            <a:r>
              <a:rPr lang="en-US" sz="1800" dirty="0">
                <a:solidFill>
                  <a:srgbClr val="000000"/>
                </a:solidFill>
                <a:effectLst/>
                <a:latin typeface="Courier New" panose="02070309020205020404" pitchFamily="49" charset="0"/>
                <a:ea typeface="Courier New" panose="02070309020205020404" pitchFamily="49" charset="0"/>
              </a:rPr>
              <a:t> </a:t>
            </a:r>
            <a:endParaRPr lang="es-DO" sz="1800" dirty="0">
              <a:solidFill>
                <a:srgbClr val="000000"/>
              </a:solidFill>
              <a:effectLst/>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177.-</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La programación de la operación de corto plazo del Sistema Interconectado se realizarán según los procedimientos que se especifican a continuación: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Procedimiento</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de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programación</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semanal</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Procedimiento</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de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programación</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r>
              <a:rPr lang="en-US" sz="1800" u="none" strike="noStrike" dirty="0" err="1">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diaria</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L="22225" marR="0" indent="0" algn="l">
              <a:lnSpc>
                <a:spcPct val="107000"/>
              </a:lnSpc>
              <a:spcBef>
                <a:spcPts val="0"/>
              </a:spcBef>
              <a:spcAft>
                <a:spcPts val="0"/>
              </a:spcAft>
            </a:pPr>
            <a:r>
              <a:rPr lang="en-US" sz="1800" dirty="0">
                <a:solidFill>
                  <a:srgbClr val="000000"/>
                </a:solidFill>
                <a:effectLst/>
                <a:latin typeface="Courier New" panose="02070309020205020404" pitchFamily="49" charset="0"/>
                <a:ea typeface="Courier New" panose="02070309020205020404" pitchFamily="49" charset="0"/>
              </a:rPr>
              <a:t> </a:t>
            </a:r>
            <a:endParaRPr lang="es-DO" sz="1800" dirty="0">
              <a:solidFill>
                <a:srgbClr val="000000"/>
              </a:solidFill>
              <a:effectLst/>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pic>
        <p:nvPicPr>
          <p:cNvPr id="5" name="Picture 4">
            <a:extLst>
              <a:ext uri="{FF2B5EF4-FFF2-40B4-BE49-F238E27FC236}">
                <a16:creationId xmlns:a16="http://schemas.microsoft.com/office/drawing/2014/main" id="{FEEB428F-9BE7-A01C-061C-B2CAD52999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3114154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404261" y="868311"/>
            <a:ext cx="11319309" cy="5487784"/>
          </a:xfrm>
          <a:prstGeom prst="rect">
            <a:avLst/>
          </a:prstGeom>
          <a:noFill/>
        </p:spPr>
        <p:txBody>
          <a:bodyPr wrap="square" rtlCol="0">
            <a:spAutoFit/>
          </a:bodyPr>
          <a:lstStyle/>
          <a:p>
            <a:pPr marL="22225" marR="0" indent="0" algn="l">
              <a:lnSpc>
                <a:spcPct val="107000"/>
              </a:lnSpc>
              <a:spcBef>
                <a:spcPts val="0"/>
              </a:spcBef>
              <a:spcAft>
                <a:spcPts val="0"/>
              </a:spcAft>
            </a:pPr>
            <a:r>
              <a:rPr lang="es-DO" sz="1800" b="1" dirty="0">
                <a:solidFill>
                  <a:srgbClr val="000000"/>
                </a:solidFill>
                <a:effectLst/>
                <a:latin typeface="Courier New" panose="02070309020205020404" pitchFamily="49" charset="0"/>
                <a:ea typeface="Courier New" panose="02070309020205020404" pitchFamily="49" charset="0"/>
              </a:rPr>
              <a:t>PROGRAMACIÓN DE LA OPERACIÓN DEL SENI </a:t>
            </a:r>
            <a:endParaRPr lang="es-DO" sz="1800" dirty="0">
              <a:solidFill>
                <a:srgbClr val="000000"/>
              </a:solidFill>
              <a:effectLst/>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184.-</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Mantenimiento Mayor de las unidades generadoras y equipos de transmisión pertenecientes al SENI será coordinado por el OC.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185.-</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OC coordinará el Mantenimiento Mayor, de las unidades generadoras y líneas de transmisión, de acuerdo con lo siguiente: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Elaborará, para el año calendario siguiente, sobre la base de la información proporcionada por los Agentes del MEM, que deberá ser entregada al OC a mas tardar el treinta (30) de septiembre de cada año, un programa preliminar de Mantenimiento Mayor para el próximo año, que minimice el costo anual de operación y Racionamiento del SENI. Este programa será comunicado a los Agentes del MEM, a más tardar el treinta y uno (31) de octubre de cada año.</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Cada Agente del MEM comunicará al OC, en la forma en que éste lo establezca, sus observaciones al programa preliminar a más tardar el quince (15) de noviembre de cada año, indicando períodos alternativos para el Mantenimiento Mayor de sus unidades y equipos de transmisión.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Tree>
    <p:extLst>
      <p:ext uri="{BB962C8B-B14F-4D97-AF65-F5344CB8AC3E}">
        <p14:creationId xmlns:p14="http://schemas.microsoft.com/office/powerpoint/2010/main" val="34992488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404261" y="868311"/>
            <a:ext cx="11319309" cy="5460084"/>
          </a:xfrm>
          <a:prstGeom prst="rect">
            <a:avLst/>
          </a:prstGeom>
          <a:noFill/>
        </p:spPr>
        <p:txBody>
          <a:bodyPr wrap="square" rtlCol="0">
            <a:spAutoFit/>
          </a:bodyPr>
          <a:lstStyle/>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highlight>
                  <a:srgbClr val="D3D3D3"/>
                </a:highligh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Evaluados los períodos alternativos propuestos por los Agentes del MEM, el OC establecerá un programa definitivo que, considerando los nuevos antecedentes, minimice los costos de operación y Racionamiento.  Este programa será comunicado a los Agentes del MEM, a más tardar el treinta (30) de noviembre de cada año. </a:t>
            </a:r>
          </a:p>
          <a:p>
            <a:pPr marR="3810" lvl="0" algn="just" fontAlgn="base">
              <a:lnSpc>
                <a:spcPct val="102000"/>
              </a:lnSpc>
              <a:spcBef>
                <a:spcPts val="0"/>
              </a:spcBef>
              <a:spcAft>
                <a:spcPts val="25"/>
              </a:spcAft>
              <a:buClr>
                <a:srgbClr val="000000"/>
              </a:buClr>
              <a:buSzPts val="1200"/>
            </a:pP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 Los Agentes del MEM deberán efectuar el Mantenimiento Mayor ciñéndose al programa definitivo y comunicarán al OC, con siete (7) días calendario de anticipación, el retiro de servicio de la unidad generadora, equipo de transmisión o distribución  correspondiente. </a:t>
            </a: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La conclusión del mantenimiento será comunicada al OC. </a:t>
            </a:r>
          </a:p>
          <a:p>
            <a:pPr marL="342900" marR="3810" lvl="0" indent="-342900" algn="just" fontAlgn="base">
              <a:lnSpc>
                <a:spcPct val="102000"/>
              </a:lnSpc>
              <a:spcBef>
                <a:spcPts val="0"/>
              </a:spcBef>
              <a:spcAft>
                <a:spcPts val="25"/>
              </a:spcAft>
              <a:buClr>
                <a:srgbClr val="000000"/>
              </a:buClr>
              <a:buSzPts val="1200"/>
              <a:buFont typeface="+mj-lt"/>
              <a:buAutoNum type="alphaLcPeriod" startAt="3"/>
            </a:pP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 El OC podrá solicitar modificaciones al programa definitivo de Mantenimiento Mayor cuando las condiciones de abastecimiento del SENI lo requieran y ello sea factible. Por razones justificadas los Agentes del MEM podrán solicitar cambios en el programa definitivo de mantenimiento de sus unidades o equipos de transmisión, los cuales para ser ejecutados, deberán contar con la aprobación del OC.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1415AB4B-0255-048B-DAE7-DD974DEC0D8B}"/>
              </a:ext>
            </a:extLst>
          </p:cNvPr>
          <p:cNvSpPr/>
          <p:nvPr/>
        </p:nvSpPr>
        <p:spPr>
          <a:xfrm>
            <a:off x="304799" y="1003065"/>
            <a:ext cx="11582401" cy="5149258"/>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277803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404261" y="868311"/>
            <a:ext cx="11319309" cy="2083776"/>
          </a:xfrm>
          <a:prstGeom prst="rect">
            <a:avLst/>
          </a:prstGeom>
          <a:noFill/>
        </p:spPr>
        <p:txBody>
          <a:bodyPr wrap="square" rtlCol="0">
            <a:spAutoFit/>
          </a:bodyPr>
          <a:lstStyle/>
          <a:p>
            <a:pPr marL="250825" marR="3810" indent="1905" algn="just">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III.IV.</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PROGRAMA SEMANAL DE OPERACION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195.-</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Cada semana, el OC preparará el Programa Semanal de Operación y lo comunicará a los Agentes del MEM, al CCE y a la SIE, antes de las 12:00 horas del penúltimo día de cada semana calendario. La semana calendario que regirá el Programa Semanal de Operación comprenderá siete (7) días, de sábado a viernes.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TextBox 4">
            <a:extLst>
              <a:ext uri="{FF2B5EF4-FFF2-40B4-BE49-F238E27FC236}">
                <a16:creationId xmlns:a16="http://schemas.microsoft.com/office/drawing/2014/main" id="{FCEC4571-1DA5-8DA9-D701-04E5F89DE610}"/>
              </a:ext>
            </a:extLst>
          </p:cNvPr>
          <p:cNvSpPr txBox="1"/>
          <p:nvPr/>
        </p:nvSpPr>
        <p:spPr>
          <a:xfrm>
            <a:off x="404261" y="2761934"/>
            <a:ext cx="11383478" cy="3726405"/>
          </a:xfrm>
          <a:prstGeom prst="rect">
            <a:avLst/>
          </a:prstGeom>
          <a:noFill/>
        </p:spPr>
        <p:txBody>
          <a:bodyPr wrap="square" rtlCol="0">
            <a:spAutoFit/>
          </a:bodyPr>
          <a:lstStyle/>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198.-</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Pronóstico de demanda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El OC determinará la demanda  del SENI sobre la base de la información contenida en la base de datos semanal y las estadísticas de consumos de Empresas de Distribución y Usuarios No Regulados,</a:t>
            </a:r>
            <a:r>
              <a:rPr lang="es-DO" sz="1800" dirty="0">
                <a:solidFill>
                  <a:srgbClr val="007F00"/>
                </a:solidFill>
                <a:effectLst/>
                <a:latin typeface="Courier New" panose="02070309020205020404" pitchFamily="49" charset="0"/>
                <a:ea typeface="Courier New" panose="02070309020205020404" pitchFamily="49" charset="0"/>
              </a:rPr>
              <a:t> </a:t>
            </a:r>
            <a:r>
              <a:rPr lang="es-DO" sz="1800" dirty="0">
                <a:solidFill>
                  <a:srgbClr val="000000"/>
                </a:solidFill>
                <a:effectLst/>
                <a:latin typeface="Courier New" panose="02070309020205020404" pitchFamily="49" charset="0"/>
                <a:ea typeface="Courier New" panose="02070309020205020404" pitchFamily="49" charset="0"/>
              </a:rPr>
              <a:t>así como el estimado de la potencia  correspondiente a la  energía no servida.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 </a:t>
            </a:r>
          </a:p>
          <a:p>
            <a:pPr algn="just"/>
            <a:r>
              <a:rPr lang="es-DO" sz="1800" b="1" dirty="0">
                <a:solidFill>
                  <a:srgbClr val="000000"/>
                </a:solidFill>
                <a:effectLst/>
                <a:latin typeface="Courier New" panose="02070309020205020404" pitchFamily="49" charset="0"/>
                <a:ea typeface="Courier New" panose="02070309020205020404" pitchFamily="49" charset="0"/>
              </a:rPr>
              <a:t>ART. 199.-</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De conformidad con el artículo 112 de la Ley, las empresas que produzcan energía eléctrica a partir de medios no convencionales que son renovables como: la hidroeléctrica, la eólica, solar, biomasa, marina y otras fuentes de energía renovable tendrán derecho de preferencia, en igualdad de precios y condiciones, en la venta y despacho de electricidad. A tales fines, el OC y el CCE estarán obligados a hacer efectivo dicho derecho de preferencia al momento de despachar y ejecutar la operación del SENI.</a:t>
            </a:r>
          </a:p>
        </p:txBody>
      </p:sp>
      <p:sp>
        <p:nvSpPr>
          <p:cNvPr id="7" name="Rectangle 6">
            <a:extLst>
              <a:ext uri="{FF2B5EF4-FFF2-40B4-BE49-F238E27FC236}">
                <a16:creationId xmlns:a16="http://schemas.microsoft.com/office/drawing/2014/main" id="{90AD7C2E-4B15-FEA2-E3DB-B486B848824A}"/>
              </a:ext>
            </a:extLst>
          </p:cNvPr>
          <p:cNvSpPr/>
          <p:nvPr/>
        </p:nvSpPr>
        <p:spPr>
          <a:xfrm>
            <a:off x="304799" y="2761934"/>
            <a:ext cx="11582401" cy="3726404"/>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7674447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284956" y="1057429"/>
            <a:ext cx="11473035" cy="4330032"/>
          </a:xfrm>
          <a:prstGeom prst="rect">
            <a:avLst/>
          </a:prstGeom>
          <a:noFill/>
        </p:spPr>
        <p:txBody>
          <a:bodyPr wrap="square" rtlCol="0">
            <a:spAutoFit/>
          </a:bodyPr>
          <a:lstStyle/>
          <a:p>
            <a:pPr marL="17780" marR="3810" indent="1905" algn="just">
              <a:lnSpc>
                <a:spcPct val="102000"/>
              </a:lnSpc>
              <a:spcBef>
                <a:spcPts val="0"/>
              </a:spcBef>
              <a:spcAft>
                <a:spcPts val="25"/>
              </a:spcAft>
            </a:pPr>
            <a:r>
              <a:rPr lang="es-DO" b="1" dirty="0">
                <a:solidFill>
                  <a:srgbClr val="000000"/>
                </a:solidFill>
                <a:effectLst/>
                <a:latin typeface="Courier New" panose="02070309020205020404" pitchFamily="49" charset="0"/>
                <a:ea typeface="Courier New" panose="02070309020205020404" pitchFamily="49" charset="0"/>
              </a:rPr>
              <a:t>ART. 200.-</a:t>
            </a:r>
            <a:r>
              <a:rPr lang="es-DO" b="1" dirty="0">
                <a:solidFill>
                  <a:srgbClr val="000000"/>
                </a:solidFill>
                <a:effectLst/>
                <a:latin typeface="Arial" panose="020B0604020202020204" pitchFamily="34" charset="0"/>
                <a:ea typeface="Arial" panose="020B0604020202020204" pitchFamily="34" charset="0"/>
              </a:rPr>
              <a:t> </a:t>
            </a:r>
            <a:r>
              <a:rPr lang="es-DO" dirty="0">
                <a:solidFill>
                  <a:srgbClr val="000000"/>
                </a:solidFill>
                <a:effectLst/>
                <a:latin typeface="Courier New" panose="02070309020205020404" pitchFamily="49" charset="0"/>
                <a:ea typeface="Courier New" panose="02070309020205020404" pitchFamily="49" charset="0"/>
              </a:rPr>
              <a:t>Despacho de Centrales Hidroeléctricas de Pasada.  </a:t>
            </a:r>
          </a:p>
          <a:p>
            <a:pPr marL="17780" marR="3810" indent="1905" algn="just">
              <a:lnSpc>
                <a:spcPct val="102000"/>
              </a:lnSpc>
              <a:spcBef>
                <a:spcPts val="0"/>
              </a:spcBef>
              <a:spcAft>
                <a:spcPts val="25"/>
              </a:spcAft>
            </a:pPr>
            <a:r>
              <a:rPr lang="es-DO" dirty="0">
                <a:solidFill>
                  <a:srgbClr val="000000"/>
                </a:solidFill>
                <a:effectLst/>
                <a:latin typeface="Courier New" panose="02070309020205020404" pitchFamily="49" charset="0"/>
                <a:ea typeface="Courier New" panose="02070309020205020404" pitchFamily="49" charset="0"/>
              </a:rPr>
              <a:t>El despacho de las centrales hidroeléctricas de pasada tendrá la primera prioridad de colocación en la curva de carga.  </a:t>
            </a:r>
            <a:r>
              <a:rPr lang="es-DO" b="1"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endParaRPr lang="es-DO" dirty="0">
              <a:solidFill>
                <a:srgbClr val="000000"/>
              </a:solidFill>
              <a:effectLst/>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b="1" dirty="0">
                <a:solidFill>
                  <a:srgbClr val="000000"/>
                </a:solidFill>
                <a:effectLst/>
                <a:latin typeface="Courier New" panose="02070309020205020404" pitchFamily="49" charset="0"/>
                <a:ea typeface="Courier New" panose="02070309020205020404" pitchFamily="49" charset="0"/>
              </a:rPr>
              <a:t>ART. 201.-</a:t>
            </a:r>
            <a:r>
              <a:rPr lang="es-DO" b="1" dirty="0">
                <a:solidFill>
                  <a:srgbClr val="000000"/>
                </a:solidFill>
                <a:effectLst/>
                <a:latin typeface="Arial" panose="020B0604020202020204" pitchFamily="34" charset="0"/>
                <a:ea typeface="Arial" panose="020B0604020202020204" pitchFamily="34" charset="0"/>
              </a:rPr>
              <a:t> </a:t>
            </a:r>
            <a:r>
              <a:rPr lang="es-DO" dirty="0">
                <a:solidFill>
                  <a:srgbClr val="000000"/>
                </a:solidFill>
                <a:effectLst/>
                <a:latin typeface="Courier New" panose="02070309020205020404" pitchFamily="49" charset="0"/>
                <a:ea typeface="Courier New" panose="02070309020205020404" pitchFamily="49" charset="0"/>
              </a:rPr>
              <a:t>Despacho de centrales hidroeléctricas de embalse </a:t>
            </a:r>
          </a:p>
          <a:p>
            <a:pPr marL="17780" marR="3810" indent="1905" algn="just">
              <a:lnSpc>
                <a:spcPct val="102000"/>
              </a:lnSpc>
              <a:spcBef>
                <a:spcPts val="0"/>
              </a:spcBef>
              <a:spcAft>
                <a:spcPts val="25"/>
              </a:spcAft>
            </a:pPr>
            <a:endParaRPr lang="es-DO" dirty="0">
              <a:solidFill>
                <a:srgbClr val="000000"/>
              </a:solidFill>
              <a:effectLst/>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dirty="0">
                <a:solidFill>
                  <a:srgbClr val="000000"/>
                </a:solidFill>
                <a:effectLst/>
                <a:latin typeface="Courier New" panose="02070309020205020404" pitchFamily="49" charset="0"/>
                <a:ea typeface="Courier New" panose="02070309020205020404" pitchFamily="49" charset="0"/>
              </a:rPr>
              <a:t>La Empresa de Generación Hidráulica (EGEHID) deberá comunicar al OC, adicionalmente a la información de las centrales hidroeléctricas de pasada establecida en la base de datos semanal, y antes de las 12:00 horas del antepenúltimo día hábil de cada semana, la siguiente información de sus centrales de embalse: </a:t>
            </a:r>
          </a:p>
          <a:p>
            <a:pPr marR="3810" lvl="0" algn="just" fontAlgn="base">
              <a:lnSpc>
                <a:spcPct val="102000"/>
              </a:lnSpc>
              <a:spcBef>
                <a:spcPts val="0"/>
              </a:spcBef>
              <a:spcAft>
                <a:spcPts val="25"/>
              </a:spcAft>
              <a:buClr>
                <a:srgbClr val="000000"/>
              </a:buClr>
              <a:buSzPts val="1200"/>
            </a:pPr>
            <a:endParaRPr lang="es-DO"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Energía a producir en cada día de la semana por requerimientos aguas abajo, según las normas relativas al uso del agua para las centrales hidroeléctricas.  </a:t>
            </a:r>
          </a:p>
          <a:p>
            <a:pPr marR="3810" lvl="0" algn="just" fontAlgn="base">
              <a:lnSpc>
                <a:spcPct val="102000"/>
              </a:lnSpc>
              <a:spcBef>
                <a:spcPts val="0"/>
              </a:spcBef>
              <a:spcAft>
                <a:spcPts val="25"/>
              </a:spcAft>
              <a:buClr>
                <a:srgbClr val="000000"/>
              </a:buClr>
              <a:buSzPts val="1200"/>
            </a:pPr>
            <a:r>
              <a:rPr lang="es-DO"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a:t>
            </a:r>
            <a:r>
              <a:rPr lang="es-DO"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Energía semanal  a producir por decisión económica. </a:t>
            </a:r>
          </a:p>
        </p:txBody>
      </p:sp>
      <p:sp>
        <p:nvSpPr>
          <p:cNvPr id="5" name="Rectangle 4">
            <a:extLst>
              <a:ext uri="{FF2B5EF4-FFF2-40B4-BE49-F238E27FC236}">
                <a16:creationId xmlns:a16="http://schemas.microsoft.com/office/drawing/2014/main" id="{3AA5EFD9-1685-455E-7C36-4F4562713F1D}"/>
              </a:ext>
            </a:extLst>
          </p:cNvPr>
          <p:cNvSpPr/>
          <p:nvPr/>
        </p:nvSpPr>
        <p:spPr>
          <a:xfrm>
            <a:off x="304799" y="1057429"/>
            <a:ext cx="11582401" cy="5460854"/>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6277892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987689" y="1326833"/>
            <a:ext cx="9988826" cy="3797193"/>
          </a:xfrm>
          <a:prstGeom prst="rect">
            <a:avLst/>
          </a:prstGeom>
          <a:noFill/>
        </p:spPr>
        <p:txBody>
          <a:bodyPr wrap="square" rtlCol="0">
            <a:spAutoFit/>
          </a:bodyPr>
          <a:lstStyle/>
          <a:p>
            <a:pPr marL="22225" marR="0" indent="0" algn="just">
              <a:lnSpc>
                <a:spcPct val="150000"/>
              </a:lnSpc>
              <a:spcBef>
                <a:spcPts val="0"/>
              </a:spcBef>
              <a:spcAft>
                <a:spcPts val="0"/>
              </a:spcAft>
            </a:pPr>
            <a:r>
              <a:rPr lang="es-DO" dirty="0">
                <a:solidFill>
                  <a:srgbClr val="000000"/>
                </a:solidFill>
                <a:effectLst/>
                <a:latin typeface="Courier New" panose="02070309020205020404" pitchFamily="49" charset="0"/>
                <a:ea typeface="Courier New" panose="02070309020205020404" pitchFamily="49" charset="0"/>
              </a:rPr>
              <a:t>El OC utilizará esta información de generación diaria y el monto semanal, con el objeto de lograr el despacho más económico  para el conjunto de las instalaciones, colocando la producción horaria de estas centrales en las horas de mayor demanda, o en aquellas horas en que por razones de reserva operativa, regulación de frecuencia, regulación de tensión y/o seguridad de servicio se requiera generación hidroeléctrica. El OC podrá además, por decisión económica, modificar en más o en menos un cinco por ciento (</a:t>
            </a:r>
            <a:r>
              <a:rPr lang="es-DO" dirty="0">
                <a:solidFill>
                  <a:srgbClr val="000000"/>
                </a:solidFill>
                <a:effectLst/>
                <a:latin typeface="Segoe UI Symbol" panose="020B0502040204020203" pitchFamily="34" charset="0"/>
                <a:ea typeface="Segoe UI Symbol" panose="020B0502040204020203" pitchFamily="34" charset="0"/>
                <a:cs typeface="Segoe UI Symbol" panose="020B0502040204020203" pitchFamily="34" charset="0"/>
              </a:rPr>
              <a:t>±</a:t>
            </a:r>
            <a:r>
              <a:rPr lang="es-DO" dirty="0">
                <a:solidFill>
                  <a:srgbClr val="000000"/>
                </a:solidFill>
                <a:effectLst/>
                <a:latin typeface="Courier New" panose="02070309020205020404" pitchFamily="49" charset="0"/>
                <a:ea typeface="Courier New" panose="02070309020205020404" pitchFamily="49" charset="0"/>
              </a:rPr>
              <a:t> 5%), la energía semanal a despachar informada por la empresa. </a:t>
            </a:r>
          </a:p>
        </p:txBody>
      </p:sp>
      <p:sp>
        <p:nvSpPr>
          <p:cNvPr id="5" name="Rectangle 4">
            <a:extLst>
              <a:ext uri="{FF2B5EF4-FFF2-40B4-BE49-F238E27FC236}">
                <a16:creationId xmlns:a16="http://schemas.microsoft.com/office/drawing/2014/main" id="{3AA5EFD9-1685-455E-7C36-4F4562713F1D}"/>
              </a:ext>
            </a:extLst>
          </p:cNvPr>
          <p:cNvSpPr/>
          <p:nvPr/>
        </p:nvSpPr>
        <p:spPr>
          <a:xfrm>
            <a:off x="805070" y="1326833"/>
            <a:ext cx="10399241" cy="3871332"/>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4806403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915045" y="1116789"/>
            <a:ext cx="10361909" cy="4327338"/>
          </a:xfrm>
          <a:prstGeom prst="rect">
            <a:avLst/>
          </a:prstGeom>
          <a:noFill/>
        </p:spPr>
        <p:txBody>
          <a:bodyPr wrap="square" rtlCol="0">
            <a:spAutoFit/>
          </a:bodyPr>
          <a:lstStyle/>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202.-</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Despacho de centrales termoeléctricas.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El despacho de las centrales termoeléctricas se realizará en forma posterior al despacho de las unidades hidroeléctricas, según orden de mérito estricto de menor a mayor costo variable de despacho (CVD), hasta completar la demanda, minimizando la energía no suministrada y respetando las restricciones operativas de las unidades y del Sistema de Transmisión. </a:t>
            </a:r>
          </a:p>
          <a:p>
            <a:pPr marL="250825" marR="0" indent="0" algn="just">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Hasta tanto no se disponga del conjunto de restricciones de transmisión,  por razones de seguridad, determinado sobre la base de estudios del SENI, el OC podrá utilizar las recomendaciones que a tal efecto le comunique por escrito el CCE al momento de realizar la programación semanal, la programación y las reprogramaciones diarias.  </a:t>
            </a:r>
          </a:p>
          <a:p>
            <a:pPr algn="just"/>
            <a:r>
              <a:rPr lang="es-DO" sz="1800" dirty="0">
                <a:solidFill>
                  <a:srgbClr val="000000"/>
                </a:solidFill>
                <a:effectLst/>
                <a:latin typeface="Courier New" panose="02070309020205020404" pitchFamily="49" charset="0"/>
                <a:ea typeface="Courier New" panose="02070309020205020404" pitchFamily="49" charset="0"/>
              </a:rPr>
              <a:t>El OC deberá determinar con los modelos técnicamente apropiados las unidades que por restricciones de mínimos técnicos, tiempos de arranque u otras restricciones, deben permanecer en operación durante algunas horas. </a:t>
            </a:r>
          </a:p>
        </p:txBody>
      </p:sp>
      <p:sp>
        <p:nvSpPr>
          <p:cNvPr id="5" name="Rectangle 4">
            <a:extLst>
              <a:ext uri="{FF2B5EF4-FFF2-40B4-BE49-F238E27FC236}">
                <a16:creationId xmlns:a16="http://schemas.microsoft.com/office/drawing/2014/main" id="{80079A5A-BE1B-F3DE-1D13-D251E33BD4DE}"/>
              </a:ext>
            </a:extLst>
          </p:cNvPr>
          <p:cNvSpPr/>
          <p:nvPr/>
        </p:nvSpPr>
        <p:spPr>
          <a:xfrm>
            <a:off x="566531" y="1014066"/>
            <a:ext cx="11052312" cy="4919595"/>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424514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987287" y="1366732"/>
            <a:ext cx="10217426" cy="3524042"/>
          </a:xfrm>
          <a:prstGeom prst="rect">
            <a:avLst/>
          </a:prstGeom>
          <a:noFill/>
        </p:spPr>
        <p:txBody>
          <a:bodyPr wrap="square" rtlCol="0">
            <a:spAutoFit/>
          </a:bodyPr>
          <a:lstStyle/>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El OC deberá determinar con los modelos técnicamente apropiados, según el caso, las unidades que por necesidad de reactivos o seguridad del SENI deben ser despachadas a potencia constante.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El costo variable de despacho se define como sigue: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CVD : Costo Variable de Producción / factor de nodo de energía,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Dónde: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CVP : Costo Variable de Producción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CVP : Consumo específico medio * precio combustible en planta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 Costo Variable No Combustible.  </a:t>
            </a:r>
          </a:p>
        </p:txBody>
      </p:sp>
      <p:sp>
        <p:nvSpPr>
          <p:cNvPr id="5" name="Rectangle 4">
            <a:extLst>
              <a:ext uri="{FF2B5EF4-FFF2-40B4-BE49-F238E27FC236}">
                <a16:creationId xmlns:a16="http://schemas.microsoft.com/office/drawing/2014/main" id="{F3E8F1ED-31E2-B187-E04B-761B47B587E9}"/>
              </a:ext>
            </a:extLst>
          </p:cNvPr>
          <p:cNvSpPr/>
          <p:nvPr/>
        </p:nvSpPr>
        <p:spPr>
          <a:xfrm>
            <a:off x="775253" y="1014066"/>
            <a:ext cx="10644808" cy="4790386"/>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0337517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1113182" y="1346853"/>
            <a:ext cx="9899375" cy="3482492"/>
          </a:xfrm>
          <a:prstGeom prst="rect">
            <a:avLst/>
          </a:prstGeom>
          <a:noFill/>
        </p:spPr>
        <p:txBody>
          <a:bodyPr wrap="square" rtlCol="0">
            <a:spAutoFit/>
          </a:bodyPr>
          <a:lstStyle/>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203.-</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Regulación Primaria de Frecuencia.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La Regulación Primaria de Frecuencia es obligatoria y deberá ser realizada por todas las Empresas de Generación, a menos que exista algún acuerdo en contrario entre las Empresas de Generación, previamente aprobado por la SIE, la cual lo notificará por escrito al OC y al CCE. </a:t>
            </a:r>
          </a:p>
          <a:p>
            <a:pPr marL="17780" marR="3810" indent="1905" algn="just">
              <a:lnSpc>
                <a:spcPct val="102000"/>
              </a:lnSpc>
              <a:spcBef>
                <a:spcPts val="0"/>
              </a:spcBef>
              <a:spcAft>
                <a:spcPts val="25"/>
              </a:spcAft>
            </a:pPr>
            <a:endParaRPr lang="es-DO" dirty="0">
              <a:solidFill>
                <a:srgbClr val="000000"/>
              </a:solidFill>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Se fija como margen para Regulación Primaria de Frecuencia el tres por ciento (3%) de la generación. Si este valor no fuere suficiente para mantener la frecuencia dentro de los márgenes establecidos, el OC podrá subir este porcentaje, pero en ningún caso podrá ser superior al cinco por ciento (5%) de la generación. </a:t>
            </a:r>
          </a:p>
        </p:txBody>
      </p:sp>
      <p:sp>
        <p:nvSpPr>
          <p:cNvPr id="5" name="Rectangle 4">
            <a:extLst>
              <a:ext uri="{FF2B5EF4-FFF2-40B4-BE49-F238E27FC236}">
                <a16:creationId xmlns:a16="http://schemas.microsoft.com/office/drawing/2014/main" id="{CAEB0187-C127-7D1F-4F6C-E0B2026D859B}"/>
              </a:ext>
            </a:extLst>
          </p:cNvPr>
          <p:cNvSpPr/>
          <p:nvPr/>
        </p:nvSpPr>
        <p:spPr>
          <a:xfrm>
            <a:off x="775253" y="1252330"/>
            <a:ext cx="10644808" cy="366754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9908416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22447" y="1128193"/>
            <a:ext cx="11037979" cy="5391219"/>
          </a:xfrm>
          <a:prstGeom prst="rect">
            <a:avLst/>
          </a:prstGeom>
          <a:noFill/>
        </p:spPr>
        <p:txBody>
          <a:bodyPr wrap="square" rtlCol="0">
            <a:spAutoFit/>
          </a:bodyPr>
          <a:lstStyle/>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204.-</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Regulación de Tensión.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Cada Empresa de Generación estará obligada a cumplir con los siguientes mandatos: </a:t>
            </a:r>
          </a:p>
          <a:p>
            <a:pPr marR="3810" lvl="0" algn="just" fontAlgn="base">
              <a:lnSpc>
                <a:spcPct val="150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Entregar en forma permanente, hasta el noventa por ciento (90%) del límite de potencia reactiva, inductiva o capacitiva, en cualquier punto de operación que esté dentro de las características técnicas de la máquina, dadas por la curva de capabilidad para la máxima capacidad de refrigeración. </a:t>
            </a:r>
          </a:p>
          <a:p>
            <a:pPr marR="3810" lvl="0" algn="just" fontAlgn="base">
              <a:lnSpc>
                <a:spcPct val="150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Entregar en forma transitoria, el cien por ciento (100%) de la capacidad arriba mencionada durante veinte (20) minutos continuos, con intervalos de cuarenta (40) minutos. </a:t>
            </a:r>
          </a:p>
          <a:p>
            <a:pPr marR="3810" lvl="0" algn="just" fontAlgn="base">
              <a:lnSpc>
                <a:spcPct val="150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Mantener la tensión en Barras que le solicite el OC. </a:t>
            </a:r>
          </a:p>
          <a:p>
            <a:pPr marL="22225" marR="0" indent="0" algn="just">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algn="just"/>
            <a:r>
              <a:rPr lang="es-DO" sz="1800" dirty="0">
                <a:solidFill>
                  <a:srgbClr val="000000"/>
                </a:solidFill>
                <a:effectLst/>
                <a:latin typeface="Courier New" panose="02070309020205020404" pitchFamily="49" charset="0"/>
                <a:ea typeface="Courier New" panose="02070309020205020404" pitchFamily="49" charset="0"/>
              </a:rPr>
              <a:t>La Empresa de Transmisión deberá poner a disposición del SENI todo el equipamiento para el control de tensión y suministro de potencia reactiva, incluyendo compensadores sincrónicos y estáticos y la reserva necesaria. </a:t>
            </a:r>
          </a:p>
        </p:txBody>
      </p:sp>
      <p:sp>
        <p:nvSpPr>
          <p:cNvPr id="5" name="Rectangle 4">
            <a:extLst>
              <a:ext uri="{FF2B5EF4-FFF2-40B4-BE49-F238E27FC236}">
                <a16:creationId xmlns:a16="http://schemas.microsoft.com/office/drawing/2014/main" id="{CDF66FC6-FB4A-69CE-534E-8572CBE02AB3}"/>
              </a:ext>
            </a:extLst>
          </p:cNvPr>
          <p:cNvSpPr/>
          <p:nvPr/>
        </p:nvSpPr>
        <p:spPr>
          <a:xfrm>
            <a:off x="228600" y="1128193"/>
            <a:ext cx="11191461" cy="5391219"/>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8912448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566530" y="898018"/>
            <a:ext cx="10565296" cy="5191421"/>
          </a:xfrm>
          <a:prstGeom prst="rect">
            <a:avLst/>
          </a:prstGeom>
          <a:noFill/>
        </p:spPr>
        <p:txBody>
          <a:bodyPr wrap="square" rtlCol="0">
            <a:spAutoFit/>
          </a:bodyPr>
          <a:lstStyle/>
          <a:p>
            <a:pPr marL="0" marR="0" indent="0" algn="l">
              <a:lnSpc>
                <a:spcPct val="102000"/>
              </a:lnSpc>
              <a:spcBef>
                <a:spcPts val="0"/>
              </a:spcBef>
              <a:spcAft>
                <a:spcPts val="25"/>
              </a:spcAft>
              <a:tabLst>
                <a:tab pos="765175" algn="ctr"/>
                <a:tab pos="2901950" algn="ctr"/>
              </a:tabLst>
            </a:pPr>
            <a:r>
              <a:rPr lang="es-DO" sz="1800" dirty="0">
                <a:solidFill>
                  <a:srgbClr val="000000"/>
                </a:solidFill>
                <a:effectLst/>
                <a:latin typeface="Calibri" panose="020F0502020204030204" pitchFamily="34" charset="0"/>
                <a:ea typeface="Calibri" panose="020F0502020204030204" pitchFamily="34" charset="0"/>
              </a:rPr>
              <a:t>	</a:t>
            </a:r>
            <a:r>
              <a:rPr lang="es-DO" sz="1800" dirty="0">
                <a:solidFill>
                  <a:srgbClr val="000000"/>
                </a:solidFill>
                <a:effectLst/>
                <a:latin typeface="Times New Roman" panose="02020603050405020304" pitchFamily="18" charset="0"/>
                <a:ea typeface="Times New Roman" panose="02020603050405020304" pitchFamily="18" charset="0"/>
              </a:rPr>
              <a:t>SECCION III.V.</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PROGRAMA DIARIO DE OPERACIÓN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208.-</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Programa Diario de Operación comprenderá las 24 horas del día, entre las 0:00 y las 24:00 horas y se realizará según el calendario que se establece a continuación:</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 </a:t>
            </a:r>
          </a:p>
          <a:p>
            <a:pPr marR="3810" lvl="0" algn="just" fontAlgn="base">
              <a:lnSpc>
                <a:spcPct val="102000"/>
              </a:lnSpc>
              <a:spcBef>
                <a:spcPts val="0"/>
              </a:spcBef>
              <a:spcAft>
                <a:spcPts val="25"/>
              </a:spcAft>
              <a:buClr>
                <a:srgbClr val="000000"/>
              </a:buClr>
              <a:buSzPts val="1200"/>
            </a:pPr>
            <a:r>
              <a:rPr lang="es-DO" b="1"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Hasta las 10:00 horas del día anterior, los Agentes del MEM podrán actualizar las informaciones establecidas en la base de datos diaria. Con estas informaciones y la información relevante de la base de datos del sistema, el OC preparará el borrador de Programa Diario correspondiente al día siguiente.  </a:t>
            </a:r>
          </a:p>
          <a:p>
            <a:pPr marR="3810" lvl="0" algn="just" fontAlgn="base">
              <a:lnSpc>
                <a:spcPct val="102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El OC deberá enviar dicho borrador de Programa de Operación Diario a los Agentes del MEM y a la SIE, a más tardar a las 14:00 horas del día anterior. Hasta las 16:00 horas de ese mismo día, los Agentes del MEM  podrán enviar sus observaciones a la dirección del OC que las analizará y tomará las decisiones de lugar, las cuales incluirá en el Programa Diario de Operación definitivo que deberá enviar a los Agentes del MEM y a la SIE, a más tardar hasta las 18:00 horas del día anterior al día del programa. </a:t>
            </a:r>
          </a:p>
        </p:txBody>
      </p:sp>
      <p:sp>
        <p:nvSpPr>
          <p:cNvPr id="5" name="Rectangle 4">
            <a:extLst>
              <a:ext uri="{FF2B5EF4-FFF2-40B4-BE49-F238E27FC236}">
                <a16:creationId xmlns:a16="http://schemas.microsoft.com/office/drawing/2014/main" id="{D1CF6213-2D18-0FAA-41CC-BBDAE04FCEFA}"/>
              </a:ext>
            </a:extLst>
          </p:cNvPr>
          <p:cNvSpPr/>
          <p:nvPr/>
        </p:nvSpPr>
        <p:spPr>
          <a:xfrm>
            <a:off x="437323" y="1391478"/>
            <a:ext cx="10783956" cy="5127934"/>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485430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834887" y="1128193"/>
            <a:ext cx="10455965" cy="3778855"/>
          </a:xfrm>
          <a:prstGeom prst="rect">
            <a:avLst/>
          </a:prstGeom>
          <a:noFill/>
        </p:spPr>
        <p:txBody>
          <a:bodyPr wrap="square" rtlCol="0">
            <a:spAutoFit/>
          </a:bodyPr>
          <a:lstStyle/>
          <a:p>
            <a:pPr marL="0" marR="0" indent="0" algn="l">
              <a:lnSpc>
                <a:spcPct val="102000"/>
              </a:lnSpc>
              <a:spcBef>
                <a:spcPts val="0"/>
              </a:spcBef>
              <a:spcAft>
                <a:spcPts val="25"/>
              </a:spcAft>
              <a:tabLst>
                <a:tab pos="765175" algn="ctr"/>
                <a:tab pos="2901950" algn="ctr"/>
              </a:tabLst>
            </a:pPr>
            <a:r>
              <a:rPr lang="es-DO" sz="1800" dirty="0">
                <a:solidFill>
                  <a:srgbClr val="000000"/>
                </a:solidFill>
                <a:effectLst/>
                <a:latin typeface="Calibri" panose="020F0502020204030204" pitchFamily="34" charset="0"/>
                <a:ea typeface="Calibri" panose="020F0502020204030204" pitchFamily="34" charset="0"/>
              </a:rPr>
              <a:t>	</a:t>
            </a:r>
            <a:r>
              <a:rPr lang="es-DO" sz="1800" b="1" dirty="0">
                <a:solidFill>
                  <a:srgbClr val="000000"/>
                </a:solidFill>
                <a:effectLst/>
                <a:latin typeface="Times New Roman" panose="02020603050405020304" pitchFamily="18" charset="0"/>
                <a:ea typeface="Times New Roman" panose="02020603050405020304" pitchFamily="18" charset="0"/>
              </a:rPr>
              <a:t>SECCION III.V.</a:t>
            </a:r>
            <a:r>
              <a:rPr lang="es-DO" sz="1800" b="1" dirty="0">
                <a:solidFill>
                  <a:srgbClr val="000000"/>
                </a:solidFill>
                <a:effectLst/>
                <a:latin typeface="Arial" panose="020B0604020202020204" pitchFamily="34" charset="0"/>
                <a:ea typeface="Arial" panose="020B0604020202020204" pitchFamily="34" charset="0"/>
              </a:rPr>
              <a:t> 	</a:t>
            </a:r>
            <a:r>
              <a:rPr lang="es-DO" sz="1800" b="1" dirty="0">
                <a:solidFill>
                  <a:srgbClr val="000000"/>
                </a:solidFill>
                <a:effectLst/>
                <a:latin typeface="Courier New" panose="02070309020205020404" pitchFamily="49" charset="0"/>
                <a:ea typeface="Courier New" panose="02070309020205020404" pitchFamily="49" charset="0"/>
              </a:rPr>
              <a:t>PROGRAMA DIARIO DE OPERACIÓN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R="3810" lvl="0" algn="just" fontAlgn="base">
              <a:lnSpc>
                <a:spcPct val="102000"/>
              </a:lnSpc>
              <a:spcBef>
                <a:spcPts val="0"/>
              </a:spcBef>
              <a:spcAft>
                <a:spcPts val="25"/>
              </a:spcAft>
              <a:buClr>
                <a:srgbClr val="000000"/>
              </a:buClr>
              <a:buSzPts val="1200"/>
            </a:pPr>
            <a:r>
              <a:rPr lang="es-DO"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En caso que un Agente del MEM no quedase conforme con la decisión adoptada por el OC, podrá presentar su discrepancia, a más tardar a las 18:00 horas del día subsiguiente, ante el Consejo de Coordinación del OC, el cual la considerará y emitirá las resoluciones de lugar.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 En caso que el OC no pudiese enviar la programación en la fecha y horario indicados, tiene la obligación de notificarlo oportunamente a los Agentes del MEM y a la SIE (salvo para  períodos de retraso inferiores a 30 minutos). En tal caso, los Agentes del MEM tendrán el mismo tiempo de retraso adicional para realizar sus observaciones.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  </a:t>
            </a:r>
          </a:p>
        </p:txBody>
      </p:sp>
      <p:sp>
        <p:nvSpPr>
          <p:cNvPr id="5" name="Rectangle 4">
            <a:extLst>
              <a:ext uri="{FF2B5EF4-FFF2-40B4-BE49-F238E27FC236}">
                <a16:creationId xmlns:a16="http://schemas.microsoft.com/office/drawing/2014/main" id="{E8CCD8AC-491F-0B26-DEC5-7F25FAB0C406}"/>
              </a:ext>
            </a:extLst>
          </p:cNvPr>
          <p:cNvSpPr/>
          <p:nvPr/>
        </p:nvSpPr>
        <p:spPr>
          <a:xfrm>
            <a:off x="775253" y="1739348"/>
            <a:ext cx="10644808" cy="1272209"/>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40656298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fontScale="90000"/>
          </a:bodyPr>
          <a:lstStyle/>
          <a:p>
            <a:pPr algn="ctr"/>
            <a:r>
              <a:rPr lang="en-US" sz="3600" dirty="0"/>
              <a:t>REGLAMENTO LEY 125-01: </a:t>
            </a:r>
            <a:br>
              <a:rPr lang="en-US" sz="3600" dirty="0"/>
            </a:br>
            <a:r>
              <a:rPr lang="en-US" sz="3600" dirty="0"/>
              <a:t>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443234" y="1014066"/>
            <a:ext cx="11077736" cy="5566076"/>
          </a:xfrm>
          <a:prstGeom prst="rect">
            <a:avLst/>
          </a:prstGeom>
          <a:noFill/>
        </p:spPr>
        <p:txBody>
          <a:bodyPr wrap="square" rtlCol="0">
            <a:spAutoFit/>
          </a:bodyPr>
          <a:lstStyle/>
          <a:p>
            <a:pPr marL="0" marR="0" indent="0" algn="l">
              <a:lnSpc>
                <a:spcPct val="102000"/>
              </a:lnSpc>
              <a:spcBef>
                <a:spcPts val="0"/>
              </a:spcBef>
              <a:spcAft>
                <a:spcPts val="25"/>
              </a:spcAft>
              <a:tabLst>
                <a:tab pos="765175" algn="ctr"/>
                <a:tab pos="2901950" algn="ctr"/>
              </a:tabLst>
            </a:pPr>
            <a:r>
              <a:rPr lang="es-DO" sz="1800" dirty="0">
                <a:solidFill>
                  <a:srgbClr val="000000"/>
                </a:solidFill>
                <a:effectLst/>
                <a:latin typeface="Calibri" panose="020F0502020204030204" pitchFamily="34" charset="0"/>
                <a:ea typeface="Calibri" panose="020F0502020204030204" pitchFamily="34" charset="0"/>
              </a:rPr>
              <a:t>	</a:t>
            </a:r>
            <a:r>
              <a:rPr lang="es-DO" sz="1800" dirty="0">
                <a:solidFill>
                  <a:srgbClr val="000000"/>
                </a:solidFill>
                <a:effectLst/>
                <a:latin typeface="Times New Roman" panose="02020603050405020304" pitchFamily="18" charset="0"/>
                <a:ea typeface="Times New Roman" panose="02020603050405020304" pitchFamily="18" charset="0"/>
              </a:rPr>
              <a:t>SECCION III.V.</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PROGRAMA DIARIO DE OPERACIÓN  </a:t>
            </a:r>
          </a:p>
          <a:p>
            <a:pPr marL="17780" marR="3810" indent="1905" algn="just">
              <a:lnSpc>
                <a:spcPct val="102000"/>
              </a:lnSpc>
              <a:spcBef>
                <a:spcPts val="0"/>
              </a:spcBef>
              <a:spcAft>
                <a:spcPts val="25"/>
              </a:spcAft>
            </a:pPr>
            <a:endParaRPr lang="es-DO" b="1" dirty="0">
              <a:solidFill>
                <a:srgbClr val="000000"/>
              </a:solidFill>
              <a:highlight>
                <a:srgbClr val="D3D3D3"/>
              </a:highlight>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210.-</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Despacho de centrales hidroeléctricas de pasada.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El despacho de las centrales hidroeléctricas de pasada tendrá la primera prioridad de colocación en la Curva de Carga.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211.-</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Despacho de centrales hidroeléctricas de embalse.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Sobre la base de la programación semanal y de la información de la base de datos diaria, el OC procederá a colocar la energía diaria de las centrales hidroeléctricas de embalse en las horas de mayor demanda, o en aquellas horas que requieran generación hidroeléctrica por razones de regulación de frecuencia, regulación de tensión y/o seguridad de servicio. </a:t>
            </a:r>
          </a:p>
          <a:p>
            <a:pPr marL="22225" marR="0" indent="0" algn="just">
              <a:lnSpc>
                <a:spcPct val="107000"/>
              </a:lnSpc>
              <a:spcBef>
                <a:spcPts val="0"/>
              </a:spcBef>
              <a:spcAft>
                <a:spcPts val="0"/>
              </a:spcAft>
            </a:pPr>
            <a:endParaRPr lang="es-DO" dirty="0">
              <a:solidFill>
                <a:srgbClr val="000000"/>
              </a:solidFill>
              <a:latin typeface="Courier New" panose="02070309020205020404" pitchFamily="49" charset="0"/>
              <a:ea typeface="Courier New" panose="02070309020205020404" pitchFamily="49" charset="0"/>
            </a:endParaRPr>
          </a:p>
          <a:p>
            <a:pPr marL="22225" marR="0" indent="0" algn="just">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El OC podrá modificar la energía diaria establecida en el programa semanal en más o menos un cinco por ciento (</a:t>
            </a:r>
            <a:r>
              <a:rPr lang="es-DO" sz="1800" dirty="0">
                <a:solidFill>
                  <a:srgbClr val="000000"/>
                </a:solidFill>
                <a:effectLst/>
                <a:latin typeface="Segoe UI Symbol" panose="020B0502040204020203" pitchFamily="34" charset="0"/>
                <a:ea typeface="Segoe UI Symbol" panose="020B0502040204020203" pitchFamily="34" charset="0"/>
                <a:cs typeface="Segoe UI Symbol" panose="020B0502040204020203" pitchFamily="34" charset="0"/>
              </a:rPr>
              <a:t>±</a:t>
            </a:r>
            <a:r>
              <a:rPr lang="es-DO" sz="1800" dirty="0">
                <a:solidFill>
                  <a:srgbClr val="000000"/>
                </a:solidFill>
                <a:effectLst/>
                <a:latin typeface="Courier New" panose="02070309020205020404" pitchFamily="49" charset="0"/>
                <a:ea typeface="Courier New" panose="02070309020205020404" pitchFamily="49" charset="0"/>
              </a:rPr>
              <a:t> 5%), en caso de que las condiciones pronosticadas de demanda, la disponibilidad del parque generador termoeléctrico o de los afluentes a las centrales hidroeléctricas de pasada hayan cambiado sustancialmente. Cualquier desviación superior a este porcentaje deberá ser justificada y notificada a la SIE y a los Agentes del MEM a más tardar dos (2) horas después del evento.  </a:t>
            </a:r>
          </a:p>
        </p:txBody>
      </p:sp>
      <p:sp>
        <p:nvSpPr>
          <p:cNvPr id="5" name="Rectangle 4">
            <a:extLst>
              <a:ext uri="{FF2B5EF4-FFF2-40B4-BE49-F238E27FC236}">
                <a16:creationId xmlns:a16="http://schemas.microsoft.com/office/drawing/2014/main" id="{04F5CB48-F527-E595-7E25-5E5BFE3187DB}"/>
              </a:ext>
            </a:extLst>
          </p:cNvPr>
          <p:cNvSpPr/>
          <p:nvPr/>
        </p:nvSpPr>
        <p:spPr>
          <a:xfrm>
            <a:off x="443234" y="1540565"/>
            <a:ext cx="10976827" cy="4939747"/>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7" name="Picture 6">
            <a:extLst>
              <a:ext uri="{FF2B5EF4-FFF2-40B4-BE49-F238E27FC236}">
                <a16:creationId xmlns:a16="http://schemas.microsoft.com/office/drawing/2014/main" id="{F3F379B0-30FE-7EEC-420A-ACAA28A5E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10372574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844826" y="1128193"/>
            <a:ext cx="10796930" cy="4352923"/>
          </a:xfrm>
          <a:prstGeom prst="rect">
            <a:avLst/>
          </a:prstGeom>
          <a:noFill/>
        </p:spPr>
        <p:txBody>
          <a:bodyPr wrap="square" rtlCol="0">
            <a:spAutoFit/>
          </a:bodyPr>
          <a:lstStyle/>
          <a:p>
            <a:pPr marL="0" marR="0" indent="0" algn="l">
              <a:lnSpc>
                <a:spcPct val="102000"/>
              </a:lnSpc>
              <a:spcBef>
                <a:spcPts val="0"/>
              </a:spcBef>
              <a:spcAft>
                <a:spcPts val="25"/>
              </a:spcAft>
              <a:tabLst>
                <a:tab pos="765175" algn="ctr"/>
                <a:tab pos="2901950" algn="ctr"/>
              </a:tabLst>
            </a:pPr>
            <a:r>
              <a:rPr lang="es-DO" sz="1800" dirty="0">
                <a:solidFill>
                  <a:srgbClr val="000000"/>
                </a:solidFill>
                <a:effectLst/>
                <a:latin typeface="Calibri" panose="020F0502020204030204" pitchFamily="34" charset="0"/>
                <a:ea typeface="Calibri" panose="020F0502020204030204" pitchFamily="34" charset="0"/>
              </a:rPr>
              <a:t>	</a:t>
            </a:r>
            <a:r>
              <a:rPr lang="es-DO" sz="1800" dirty="0">
                <a:solidFill>
                  <a:srgbClr val="000000"/>
                </a:solidFill>
                <a:effectLst/>
                <a:latin typeface="Times New Roman" panose="02020603050405020304" pitchFamily="18" charset="0"/>
                <a:ea typeface="Times New Roman" panose="02020603050405020304" pitchFamily="18" charset="0"/>
              </a:rPr>
              <a:t>SECCION III.V.</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PROGRAMA DIARIO DE OPERACIÓN  </a:t>
            </a:r>
          </a:p>
          <a:p>
            <a:pPr marL="17780" marR="3810" indent="1905" algn="just">
              <a:lnSpc>
                <a:spcPct val="102000"/>
              </a:lnSpc>
              <a:spcBef>
                <a:spcPts val="0"/>
              </a:spcBef>
              <a:spcAft>
                <a:spcPts val="25"/>
              </a:spcAft>
            </a:pPr>
            <a:endParaRPr lang="es-DO" b="1" dirty="0">
              <a:solidFill>
                <a:srgbClr val="000000"/>
              </a:solidFill>
              <a:highlight>
                <a:srgbClr val="D3D3D3"/>
              </a:highlight>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212.-</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Despacho de centrales termoeléctricas.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El despacho de las centrales termoeléctricas se realizará en forma posterior al despacho de las unidades hidroeléctricas, según orden de mérito estricto de menor a mayor costo variable de despacho (CVD), hasta completar la demanda, minimizando la energía no suministrada y respetando las restricciones operativas de las unidades y del sistema de transporte.</a:t>
            </a:r>
            <a:r>
              <a:rPr lang="es-DO" sz="1800" b="1" dirty="0">
                <a:solidFill>
                  <a:srgbClr val="FF0000"/>
                </a:solidFill>
                <a:effectLst/>
                <a:latin typeface="Courier New" panose="02070309020205020404" pitchFamily="49" charset="0"/>
                <a:ea typeface="Courier New" panose="02070309020205020404" pitchFamily="49" charset="0"/>
              </a:rPr>
              <a:t> </a:t>
            </a: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just">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Hasta tanto no se disponga del conjunto de restricciones de transporte, por razones de seguridad,  determinado sobre la base de estudios del sistema eléctrico, el OC podrá utilizar las recomendaciones que a tal efecto deberá comunicar por escrito el CCE al momento de realizar la programación semanal, la programación diaria y las reprogramaciones diarias. </a:t>
            </a:r>
          </a:p>
          <a:p>
            <a:pPr marL="22225" marR="0" indent="0" algn="l">
              <a:lnSpc>
                <a:spcPct val="107000"/>
              </a:lnSpc>
              <a:spcBef>
                <a:spcPts val="0"/>
              </a:spcBef>
              <a:spcAft>
                <a:spcPts val="0"/>
              </a:spcAft>
            </a:pPr>
            <a:r>
              <a:rPr lang="es-DO" sz="1800" dirty="0">
                <a:solidFill>
                  <a:srgbClr val="000000"/>
                </a:solidFill>
                <a:effectLst/>
                <a:highlight>
                  <a:srgbClr val="D3D3D3"/>
                </a:highlight>
                <a:latin typeface="Courier New" panose="02070309020205020404" pitchFamily="49" charset="0"/>
                <a:ea typeface="Courier New" panose="02070309020205020404" pitchFamily="49" charset="0"/>
              </a:rPr>
              <a:t> </a:t>
            </a: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F81D66A0-5A18-8A8E-A2B1-BBA6EBF41773}"/>
              </a:ext>
            </a:extLst>
          </p:cNvPr>
          <p:cNvSpPr/>
          <p:nvPr/>
        </p:nvSpPr>
        <p:spPr>
          <a:xfrm>
            <a:off x="443234" y="1540566"/>
            <a:ext cx="11443967" cy="3707296"/>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8418117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1048003" y="1336915"/>
            <a:ext cx="9716075" cy="2959015"/>
          </a:xfrm>
          <a:prstGeom prst="rect">
            <a:avLst/>
          </a:prstGeom>
          <a:noFill/>
        </p:spPr>
        <p:txBody>
          <a:bodyPr wrap="square" rtlCol="0">
            <a:spAutoFit/>
          </a:bodyPr>
          <a:lstStyle/>
          <a:p>
            <a:pPr marL="22225" marR="0" indent="0" algn="l">
              <a:lnSpc>
                <a:spcPct val="107000"/>
              </a:lnSpc>
              <a:spcBef>
                <a:spcPts val="0"/>
              </a:spcBef>
              <a:spcAft>
                <a:spcPts val="0"/>
              </a:spcAft>
            </a:pPr>
            <a:r>
              <a:rPr lang="es-DO" sz="1800" b="1" dirty="0">
                <a:solidFill>
                  <a:srgbClr val="000000"/>
                </a:solidFill>
                <a:effectLst/>
                <a:latin typeface="Courier New" panose="02070309020205020404" pitchFamily="49" charset="0"/>
                <a:ea typeface="Courier New" panose="02070309020205020404" pitchFamily="49" charset="0"/>
              </a:rPr>
              <a:t>ART.212 </a:t>
            </a:r>
          </a:p>
          <a:p>
            <a:pPr marL="22225" marR="0" indent="0" algn="l">
              <a:lnSpc>
                <a:spcPct val="107000"/>
              </a:lnSpc>
              <a:spcBef>
                <a:spcPts val="0"/>
              </a:spcBef>
              <a:spcAft>
                <a:spcPts val="0"/>
              </a:spcAft>
            </a:pPr>
            <a:endParaRPr lang="es-DO" sz="1800" b="1" dirty="0">
              <a:solidFill>
                <a:srgbClr val="000000"/>
              </a:solidFill>
              <a:effectLst/>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El OC deberá determinar con los modelos técnicamente apropiados las unidades que, por restricciones de mínimos técnicos, tiempos de arranque u otras restricciones, deben permanecer en operación durante algunas horas.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El OC deberá determinar con los modelos técnicamente apropiados, según el caso, las unidades que por necesidad de reactivos o seguridad del SENI deben ser despachadas a potencia constante. </a:t>
            </a:r>
          </a:p>
        </p:txBody>
      </p:sp>
      <p:sp>
        <p:nvSpPr>
          <p:cNvPr id="5" name="Rectangle 4">
            <a:extLst>
              <a:ext uri="{FF2B5EF4-FFF2-40B4-BE49-F238E27FC236}">
                <a16:creationId xmlns:a16="http://schemas.microsoft.com/office/drawing/2014/main" id="{8DC090F8-0DB2-6276-8389-50D529744784}"/>
              </a:ext>
            </a:extLst>
          </p:cNvPr>
          <p:cNvSpPr/>
          <p:nvPr/>
        </p:nvSpPr>
        <p:spPr>
          <a:xfrm>
            <a:off x="964096" y="1336915"/>
            <a:ext cx="9949069" cy="3910947"/>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7643656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E65F-2417-E857-7A0C-A5000D4293EA}"/>
              </a:ext>
            </a:extLst>
          </p:cNvPr>
          <p:cNvSpPr>
            <a:spLocks noGrp="1"/>
          </p:cNvSpPr>
          <p:nvPr>
            <p:ph type="title"/>
          </p:nvPr>
        </p:nvSpPr>
        <p:spPr>
          <a:xfrm>
            <a:off x="2863273" y="2415599"/>
            <a:ext cx="7659254" cy="1325563"/>
          </a:xfrm>
        </p:spPr>
        <p:txBody>
          <a:bodyPr/>
          <a:lstStyle/>
          <a:p>
            <a:r>
              <a:rPr lang="en-US" dirty="0">
                <a:solidFill>
                  <a:srgbClr val="FF0000"/>
                </a:solidFill>
              </a:rPr>
              <a:t>Segunda parte presentación 2/6</a:t>
            </a:r>
          </a:p>
        </p:txBody>
      </p:sp>
    </p:spTree>
    <p:extLst>
      <p:ext uri="{BB962C8B-B14F-4D97-AF65-F5344CB8AC3E}">
        <p14:creationId xmlns:p14="http://schemas.microsoft.com/office/powerpoint/2010/main" val="24299892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1201380" y="1128193"/>
            <a:ext cx="9561444" cy="4401077"/>
          </a:xfrm>
          <a:prstGeom prst="rect">
            <a:avLst/>
          </a:prstGeom>
          <a:noFill/>
        </p:spPr>
        <p:txBody>
          <a:bodyPr wrap="square" rtlCol="0">
            <a:spAutoFit/>
          </a:bodyPr>
          <a:lstStyle/>
          <a:p>
            <a:pPr marL="562610" marR="0" indent="-6350" algn="ctr">
              <a:lnSpc>
                <a:spcPct val="103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COORDINACIÓN DE LA OPERACIÓN EN TIEMPO REAL </a:t>
            </a: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r>
              <a:rPr lang="es-DO" sz="1800" dirty="0">
                <a:solidFill>
                  <a:srgbClr val="000000"/>
                </a:solidFill>
                <a:effectLst/>
                <a:latin typeface="Courier New" panose="02070309020205020404" pitchFamily="49" charset="0"/>
                <a:ea typeface="Courier New" panose="02070309020205020404" pitchFamily="49" charset="0"/>
              </a:rPr>
              <a:t> </a:t>
            </a:r>
          </a:p>
          <a:p>
            <a:pPr marL="0" marR="0" indent="0" algn="l">
              <a:lnSpc>
                <a:spcPct val="107000"/>
              </a:lnSpc>
              <a:spcBef>
                <a:spcPts val="0"/>
              </a:spcBef>
              <a:spcAft>
                <a:spcPts val="0"/>
              </a:spcAft>
              <a:tabLst>
                <a:tab pos="739775" algn="ctr"/>
                <a:tab pos="1988185" algn="ctr"/>
              </a:tabLst>
            </a:pPr>
            <a:r>
              <a:rPr lang="es-DO" sz="1800" dirty="0">
                <a:solidFill>
                  <a:srgbClr val="000000"/>
                </a:solidFill>
                <a:effectLst/>
                <a:latin typeface="Calibri" panose="020F0502020204030204" pitchFamily="34" charset="0"/>
                <a:ea typeface="Calibri" panose="020F0502020204030204" pitchFamily="34" charset="0"/>
              </a:rPr>
              <a:t>	</a:t>
            </a:r>
            <a:r>
              <a:rPr lang="es-DO" sz="1800" dirty="0">
                <a:solidFill>
                  <a:srgbClr val="000000"/>
                </a:solidFill>
                <a:effectLst/>
                <a:latin typeface="Times New Roman" panose="02020603050405020304" pitchFamily="18" charset="0"/>
                <a:ea typeface="Times New Roman" panose="02020603050405020304" pitchFamily="18" charset="0"/>
              </a:rPr>
              <a:t>SECCION IV.I.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DESPACHO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213.-</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CCE despachará las unidades de generación y la operación del Sistema de Transmisión bajo la coordinación del OC, sobre la base de las políticas de operación e instrucciones contenidas en los Programas Diario, Semanal y de Mediano y Largo Plazo, y también en documentos especiales que emita el OC.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214.-</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CCE impartirá las instrucciones necesarias a los Agentes del MEM para dar cumplimiento a los programas y políticas de operación; tales instrucciones son de cumplimiento obligatorio, salvo causas de Fuerza Mayor comprobables, que incidan en la seguridad de las personas y de las instalaciones.  </a:t>
            </a:r>
          </a:p>
        </p:txBody>
      </p:sp>
      <p:sp>
        <p:nvSpPr>
          <p:cNvPr id="5" name="Rectangle 4">
            <a:extLst>
              <a:ext uri="{FF2B5EF4-FFF2-40B4-BE49-F238E27FC236}">
                <a16:creationId xmlns:a16="http://schemas.microsoft.com/office/drawing/2014/main" id="{4A62B188-9224-8ED3-7DB4-87A899398320}"/>
              </a:ext>
            </a:extLst>
          </p:cNvPr>
          <p:cNvSpPr/>
          <p:nvPr/>
        </p:nvSpPr>
        <p:spPr>
          <a:xfrm>
            <a:off x="1041551" y="1625149"/>
            <a:ext cx="9949069" cy="3910947"/>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8954062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1468350" y="1014066"/>
            <a:ext cx="9027503" cy="5940537"/>
          </a:xfrm>
          <a:prstGeom prst="rect">
            <a:avLst/>
          </a:prstGeom>
          <a:noFill/>
        </p:spPr>
        <p:txBody>
          <a:bodyPr wrap="square" rtlCol="0">
            <a:spAutoFit/>
          </a:bodyPr>
          <a:lstStyle/>
          <a:p>
            <a:pPr marL="562610" marR="0" indent="-6350" algn="ctr">
              <a:lnSpc>
                <a:spcPct val="103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COORDINACIÓN DE LA OPERACIÓN EN TIEMPO REAL</a:t>
            </a:r>
          </a:p>
          <a:p>
            <a:pPr marL="562610" marR="0" indent="-6350" algn="l">
              <a:lnSpc>
                <a:spcPct val="103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 </a:t>
            </a:r>
            <a:endParaRPr lang="es-DO" sz="1800" dirty="0">
              <a:solidFill>
                <a:srgbClr val="000000"/>
              </a:solidFill>
              <a:effectLst/>
              <a:latin typeface="Courier New" panose="02070309020205020404" pitchFamily="49" charset="0"/>
              <a:ea typeface="Courier New" panose="02070309020205020404" pitchFamily="49" charset="0"/>
            </a:endParaRPr>
          </a:p>
          <a:p>
            <a:pPr marL="17780" marR="3810" indent="1905" algn="just">
              <a:lnSpc>
                <a:spcPct val="150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 Las actividades para ejecutar por el CCE son las siguientes: </a:t>
            </a:r>
          </a:p>
          <a:p>
            <a:pPr marR="3810" lvl="0" algn="just" fontAlgn="base">
              <a:lnSpc>
                <a:spcPct val="150000"/>
              </a:lnSpc>
              <a:spcBef>
                <a:spcPts val="0"/>
              </a:spcBef>
              <a:spcAft>
                <a:spcPts val="25"/>
              </a:spcAft>
              <a:buClr>
                <a:srgbClr val="000000"/>
              </a:buClr>
              <a:buSzPts val="1200"/>
            </a:pPr>
            <a:r>
              <a:rPr lang="es-DO" b="1"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Ordenar las configuraciones del Sistema de Transmisión requeridas para el despacho de las unidades generadoras y el abastecimiento de la demanda, de acuerdo a la Programación Diaria y a las políticas de operación establecidas por el OC.    </a:t>
            </a:r>
          </a:p>
          <a:p>
            <a:pPr marR="3810" lvl="0" algn="just" fontAlgn="base">
              <a:lnSpc>
                <a:spcPct val="150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Comunicar al OC los hechos relevantes del SENI que requieran un ajuste al Programa Diario de Operación. </a:t>
            </a:r>
          </a:p>
          <a:p>
            <a:pPr marR="3810" lvl="0" algn="just" fontAlgn="base">
              <a:lnSpc>
                <a:spcPct val="150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Despachar las unidades generadoras y la operación del Sistema de Transmisión, de acuerdo a las instrucciones impartidas en el Programa Diario de Operación. </a:t>
            </a:r>
          </a:p>
          <a:p>
            <a:pPr marR="3810" lvl="0" algn="just" fontAlgn="base">
              <a:lnSpc>
                <a:spcPct val="150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Dirigir el restablecimiento del SENI luego de una contingencia. </a:t>
            </a: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4306F643-3624-CF9A-1B40-931642779E5A}"/>
              </a:ext>
            </a:extLst>
          </p:cNvPr>
          <p:cNvSpPr/>
          <p:nvPr/>
        </p:nvSpPr>
        <p:spPr>
          <a:xfrm>
            <a:off x="1041551" y="1625149"/>
            <a:ext cx="9949069" cy="4914799"/>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40772092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1182757" y="979381"/>
            <a:ext cx="10458999" cy="6101094"/>
          </a:xfrm>
          <a:prstGeom prst="rect">
            <a:avLst/>
          </a:prstGeom>
          <a:noFill/>
        </p:spPr>
        <p:txBody>
          <a:bodyPr wrap="square" rtlCol="0">
            <a:spAutoFit/>
          </a:bodyPr>
          <a:lstStyle/>
          <a:p>
            <a:pPr marL="562610" marR="0" indent="-6350" algn="ctr">
              <a:lnSpc>
                <a:spcPct val="103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COORDINACIÓN DE LA OPERACIÓN EN TIEMPO REAL </a:t>
            </a:r>
            <a:endParaRPr lang="es-DO" sz="1800" dirty="0">
              <a:solidFill>
                <a:srgbClr val="000000"/>
              </a:solidFill>
              <a:effectLst/>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 Las actividades para ejecutar por el CCE son las siguientes: </a:t>
            </a:r>
          </a:p>
          <a:p>
            <a:pPr marL="342900" marR="3810" lvl="0" indent="-342900" algn="just" fontAlgn="base">
              <a:lnSpc>
                <a:spcPct val="102000"/>
              </a:lnSpc>
              <a:spcBef>
                <a:spcPts val="0"/>
              </a:spcBef>
              <a:spcAft>
                <a:spcPts val="25"/>
              </a:spcAft>
              <a:buClr>
                <a:srgbClr val="000000"/>
              </a:buClr>
              <a:buSzPts val="1200"/>
              <a:buFont typeface="+mj-lt"/>
              <a:buAutoNum type="alphaLcPeriod"/>
            </a:pP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50000"/>
              </a:lnSpc>
              <a:spcBef>
                <a:spcPts val="0"/>
              </a:spcBef>
              <a:spcAft>
                <a:spcPts val="25"/>
              </a:spcAft>
              <a:buClr>
                <a:srgbClr val="000000"/>
              </a:buClr>
              <a:buSzPts val="1200"/>
            </a:pPr>
            <a:r>
              <a:rPr lang="es-DO" sz="1800" b="1"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Entregar cada día al OC, a los Agentes del MEM y a la SIE, antes de las 10:00 horas, un informe para las veinticuatro (24) horas del día anterior con el despacho ejecutado y con los hechos  relevantes que hayan sucedido, tales como: energía no suministrada, con detalle horario; indisponibilidades de equipos, indicando aquellas que causaron cortes en el suministro; variaciones relevantes de la frecuencia y/o de la tensión; sobrecargas de equipos y medidas adoptadas; órdenes impartidas que no fueron ejecutadas en tiempo y forma por parte de cualquier Agente del MEM; horas de ordenes de arranque y parada, y horas de ingreso y  salida de unidades; horas de órdenes de conexión y desconexión de equipos de transmisión, y horas de conexión y desconexión reales.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7546BA00-572B-8452-2A3E-3933147CEB97}"/>
              </a:ext>
            </a:extLst>
          </p:cNvPr>
          <p:cNvSpPr/>
          <p:nvPr/>
        </p:nvSpPr>
        <p:spPr>
          <a:xfrm>
            <a:off x="1041551" y="1789913"/>
            <a:ext cx="10696562" cy="4750035"/>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9938652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22447" y="1128193"/>
            <a:ext cx="11319309" cy="6061852"/>
          </a:xfrm>
          <a:prstGeom prst="rect">
            <a:avLst/>
          </a:prstGeom>
          <a:noFill/>
        </p:spPr>
        <p:txBody>
          <a:bodyPr wrap="square" rtlCol="0">
            <a:spAutoFit/>
          </a:bodyPr>
          <a:lstStyle/>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215.-</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En caso de ocurrir la indisponibilidad forzada de alguna instalación del SENI, el CCE deberá   entregar al OC y a la SIE, dentro de las 24 horas siguientes al evento, un informe detallado que establezca: la actuación de las protecciones, registros de la frecuencia, registros de tensiones y demás datos relacionados que permitan  esclarecer el hecho.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216.-</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OC deberá supervisar la operación en tiempo real del SENI en todo momento, y deberá controlar el cumplimiento de los programas y políticas  de operación. A tal efecto, el OC podrá requerir al CCE información, en tiempo real, sobre las operaciones que se estén llevando a cabo, informes sobre las desviaciones respecto del  Programa Diario de Operación, así como cualquier información que pueda ser necesaria para garantizar la seguridad, calidad y economía de la  operación del SENI.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En caso que lo amerite, el OC podrá convocar a los Agentes del MEM  para el análisis de fallas por incidencias, cuyas conclusiones serán comunicadas a todos los Agentes del MEM y a la SIE, la que deberá efectuar el seguimiento de la implementación de las conclusiones adoptadas y de ser el caso disponer las sanciones correspondientes por incumplimiento de los Agentes del MEM.  </a:t>
            </a:r>
          </a:p>
          <a:p>
            <a:pPr marL="22225" marR="0" indent="0" algn="l">
              <a:lnSpc>
                <a:spcPct val="107000"/>
              </a:lnSpc>
              <a:spcBef>
                <a:spcPts val="0"/>
              </a:spcBef>
              <a:spcAft>
                <a:spcPts val="0"/>
              </a:spcAft>
            </a:pPr>
            <a:r>
              <a:rPr lang="es-DO" sz="1800" dirty="0">
                <a:solidFill>
                  <a:srgbClr val="000000"/>
                </a:solidFill>
                <a:effectLst/>
                <a:highlight>
                  <a:srgbClr val="D3D3D3"/>
                </a:highlight>
                <a:latin typeface="Courier New" panose="02070309020205020404" pitchFamily="49" charset="0"/>
                <a:ea typeface="Courier New" panose="02070309020205020404" pitchFamily="49" charset="0"/>
              </a:rPr>
              <a:t> </a:t>
            </a: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7F97BFBA-DD04-6EFF-6BD0-4FFF185A6692}"/>
              </a:ext>
            </a:extLst>
          </p:cNvPr>
          <p:cNvSpPr/>
          <p:nvPr/>
        </p:nvSpPr>
        <p:spPr>
          <a:xfrm>
            <a:off x="322447" y="5049078"/>
            <a:ext cx="11415666" cy="149087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0717873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22447" y="1014066"/>
            <a:ext cx="11319309" cy="6089552"/>
          </a:xfrm>
          <a:prstGeom prst="rect">
            <a:avLst/>
          </a:prstGeom>
          <a:noFill/>
        </p:spPr>
        <p:txBody>
          <a:bodyPr wrap="square" rtlCol="0">
            <a:spAutoFit/>
          </a:bodyPr>
          <a:lstStyle/>
          <a:p>
            <a:pPr marL="0" marR="0" indent="0" algn="l">
              <a:lnSpc>
                <a:spcPct val="102000"/>
              </a:lnSpc>
              <a:spcBef>
                <a:spcPts val="0"/>
              </a:spcBef>
              <a:spcAft>
                <a:spcPts val="25"/>
              </a:spcAft>
              <a:tabLst>
                <a:tab pos="765175" algn="ctr"/>
                <a:tab pos="2993390" algn="ctr"/>
              </a:tabLst>
            </a:pPr>
            <a:r>
              <a:rPr lang="es-DO" sz="1800" dirty="0">
                <a:solidFill>
                  <a:srgbClr val="000000"/>
                </a:solidFill>
                <a:effectLst/>
                <a:latin typeface="Times New Roman" panose="02020603050405020304" pitchFamily="18" charset="0"/>
                <a:ea typeface="Times New Roman" panose="02020603050405020304" pitchFamily="18" charset="0"/>
              </a:rPr>
              <a:t>SECCION IV.II.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REPROGRAMACIÓN DE LA OPERACIÓN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217.-</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CCE debe operar el SENI en tiempo real siguiendo el Programa Diario de Operación.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Sin embargo, por iniciativa del OC o a requerimiento del CCE se reformula el Programa Diario de Operación en los siguientes casos: Cuando se produzcan salidas de equipos debido a Casos Fortuitos o de Fuerza Mayor, cuando los caudales de los ríos que alimentan centrales de pasada varían y la producción de energía de tales centrales difiere significativamente con relación a lo previsto en el Programa Diario de Operación, y/o cuando la demanda real difiere significativamente de la prevista en el mismo Programa.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Tratándose de la demanda se considera como diferencia significativa, en un momento dado del día, a cualquiera de los dos casos siguientes: </a:t>
            </a:r>
          </a:p>
          <a:p>
            <a:pPr marR="3810" lvl="0" algn="just" fontAlgn="base">
              <a:lnSpc>
                <a:spcPct val="102000"/>
              </a:lnSpc>
              <a:spcBef>
                <a:spcPts val="0"/>
              </a:spcBef>
              <a:spcAft>
                <a:spcPts val="25"/>
              </a:spcAft>
              <a:buClr>
                <a:srgbClr val="000000"/>
              </a:buClr>
              <a:buSzPts val="1200"/>
            </a:pPr>
            <a:r>
              <a:rPr lang="es-DO"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La demanda media real difiere de la programada en más del cinco por ciento (5%).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La demanda acumulada de energía real difiere de la programada en más del tres punto cinco por ciento (3.5%). </a:t>
            </a:r>
          </a:p>
          <a:p>
            <a:pPr marL="22225" marR="0" indent="0" algn="l">
              <a:lnSpc>
                <a:spcPct val="107000"/>
              </a:lnSpc>
              <a:spcBef>
                <a:spcPts val="0"/>
              </a:spcBef>
              <a:spcAft>
                <a:spcPts val="0"/>
              </a:spcAft>
            </a:pPr>
            <a:r>
              <a:rPr lang="es-DO" sz="1800" dirty="0">
                <a:solidFill>
                  <a:srgbClr val="000000"/>
                </a:solidFill>
                <a:effectLst/>
                <a:highlight>
                  <a:srgbClr val="D3D3D3"/>
                </a:highlight>
                <a:latin typeface="Courier New" panose="02070309020205020404" pitchFamily="49" charset="0"/>
                <a:ea typeface="Courier New" panose="02070309020205020404" pitchFamily="49" charset="0"/>
              </a:rPr>
              <a:t> </a:t>
            </a: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47330EE6-7720-46CE-7E05-DA19E87BBFEB}"/>
              </a:ext>
            </a:extLst>
          </p:cNvPr>
          <p:cNvSpPr/>
          <p:nvPr/>
        </p:nvSpPr>
        <p:spPr>
          <a:xfrm>
            <a:off x="322447" y="1014066"/>
            <a:ext cx="11415666" cy="5525882"/>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2025557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fontScale="90000"/>
          </a:bodyPr>
          <a:lstStyle/>
          <a:p>
            <a:pPr algn="ctr"/>
            <a:r>
              <a:rPr lang="en-US" sz="3600" dirty="0"/>
              <a:t>REGLAMENTO LEY 125-01: </a:t>
            </a:r>
            <a:br>
              <a:rPr lang="en-US" sz="3600" dirty="0"/>
            </a:br>
            <a:r>
              <a:rPr lang="en-US" sz="3600" dirty="0"/>
              <a:t>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954156" y="1376671"/>
            <a:ext cx="9783139" cy="2657843"/>
          </a:xfrm>
          <a:prstGeom prst="rect">
            <a:avLst/>
          </a:prstGeom>
          <a:noFill/>
        </p:spPr>
        <p:txBody>
          <a:bodyPr wrap="square" rtlCol="0">
            <a:spAutoFit/>
          </a:bodyPr>
          <a:lstStyle/>
          <a:p>
            <a:pPr marL="250825" marR="3810" indent="1905" algn="ctr">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IV.III.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RECHAZOS AUTOMÁTICOS DE CARGA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220.-</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OC encargará o efectuará los estudios necesarios para preestablecer los esquemas de rechazo automático de carga para hacer frente a situaciones de inestabilidad en el SENI. Estos esquemas de rechazo de carga son de cumplimiento obligatorio y son comunicados a todos los integrantes del SENI. El OC establecerá el plazo en coordinación con los Agentes del MEM. </a:t>
            </a: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6203EAFD-79E9-04FE-7CE2-AD19EE449A34}"/>
              </a:ext>
            </a:extLst>
          </p:cNvPr>
          <p:cNvSpPr/>
          <p:nvPr/>
        </p:nvSpPr>
        <p:spPr>
          <a:xfrm>
            <a:off x="322447" y="1119026"/>
            <a:ext cx="11415666" cy="2787052"/>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7" name="Picture 6">
            <a:extLst>
              <a:ext uri="{FF2B5EF4-FFF2-40B4-BE49-F238E27FC236}">
                <a16:creationId xmlns:a16="http://schemas.microsoft.com/office/drawing/2014/main" id="{AF688F8C-8031-2E28-1970-5085888DC6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319844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646986" y="909533"/>
            <a:ext cx="10670231" cy="5460084"/>
          </a:xfrm>
          <a:prstGeom prst="rect">
            <a:avLst/>
          </a:prstGeom>
          <a:noFill/>
        </p:spPr>
        <p:txBody>
          <a:bodyPr wrap="square" rtlCol="0">
            <a:spAutoFit/>
          </a:bodyPr>
          <a:lstStyle/>
          <a:p>
            <a:pPr marL="250825" marR="3810" indent="1905" algn="ctr">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IV.III.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RECHAZOS AUTOMÁTICOS DE CARGA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221.-</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Los criterios iniciales para el esquema de rechazo de carga serán los siguientes: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a:t>
            </a:r>
            <a:r>
              <a:rPr lang="es-DO" dirty="0">
                <a:solidFill>
                  <a:srgbClr val="000000"/>
                </a:solidFill>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 </a:t>
            </a: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Durante períodos de inestabilidad se evita, en lo posible, que la frecuencia descienda de 58.5 Hz., para no reducir la vida útil de unidades térmicas;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El nivel mínimo de frecuencia para el SENI lo determina la capacidad de las unidades térmicas y es fijado por el OC, de acuerdo a la información técnica proporcionada por los Agentes del MEM. Actualmente el nivel mínimo de frecuencia para el sistema es de 58.0 Hz.;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La desconexión de unidades es instantánea sólo para frecuencias superiores al nivel máximo, el cual es fijado por el OC, de acuerdo a la información técnica proporcionada por los Agentes del MEM; actualmente el nivel máximo de frecuencia transitoria para el sistema es de 63 Hz.;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 Si la frecuencia permanece por más de quince (15) segundos en el nivel máximo, pueden desconectarse unidades;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 Las etapas del esquema de rechazo, la carga rechazada en cada etapa, la duración de las etapas, etc., derivan de estudios especializados que realiza el OC; </a:t>
            </a: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CCB194E3-3830-5ABF-8918-4E5BE51E880F}"/>
              </a:ext>
            </a:extLst>
          </p:cNvPr>
          <p:cNvSpPr/>
          <p:nvPr/>
        </p:nvSpPr>
        <p:spPr>
          <a:xfrm>
            <a:off x="437321" y="909533"/>
            <a:ext cx="11300791" cy="5630415"/>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9301694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fontScale="90000"/>
          </a:bodyPr>
          <a:lstStyle/>
          <a:p>
            <a:pPr algn="ctr"/>
            <a:r>
              <a:rPr lang="en-US" sz="3600" dirty="0"/>
              <a:t>REGLAMENTO LEY 125-01: </a:t>
            </a:r>
            <a:br>
              <a:rPr lang="en-US" sz="3600" dirty="0"/>
            </a:br>
            <a:r>
              <a:rPr lang="en-US" sz="3600" dirty="0"/>
              <a:t>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22447" y="1128193"/>
            <a:ext cx="11319309" cy="4405886"/>
          </a:xfrm>
          <a:prstGeom prst="rect">
            <a:avLst/>
          </a:prstGeom>
          <a:noFill/>
        </p:spPr>
        <p:txBody>
          <a:bodyPr wrap="square" rtlCol="0">
            <a:spAutoFit/>
          </a:bodyPr>
          <a:lstStyle/>
          <a:p>
            <a:pPr marL="250825" marR="3810" indent="1905" algn="just">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IV.III.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RECHAZOS AUTOMÁTICOS DE CARGA </a:t>
            </a:r>
          </a:p>
          <a:p>
            <a:pPr marR="3810" lvl="0" algn="just" fontAlgn="base">
              <a:lnSpc>
                <a:spcPct val="150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f) La frecuencia debe estabilizarse dentro de los márgenes previstos; </a:t>
            </a:r>
          </a:p>
          <a:p>
            <a:pPr marR="3810" lvl="0" algn="just" fontAlgn="base">
              <a:lnSpc>
                <a:spcPct val="150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g) El rechazo automático de carga no debe originar </a:t>
            </a:r>
            <a:r>
              <a:rPr lang="en-US" sz="1800" dirty="0">
                <a:solidFill>
                  <a:srgbClr val="000000"/>
                </a:solidFill>
                <a:effectLst/>
                <a:latin typeface="Courier New" panose="02070309020205020404" pitchFamily="49" charset="0"/>
                <a:ea typeface="Courier New" panose="02070309020205020404" pitchFamily="49" charset="0"/>
              </a:rPr>
              <a:t>sobre-frecuencias; </a:t>
            </a:r>
            <a:endParaRPr lang="es-DO" sz="18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50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h) El sistema puede operar segmentado;  </a:t>
            </a:r>
          </a:p>
          <a:p>
            <a:pPr marR="3810" lvl="0" algn="just" fontAlgn="base">
              <a:lnSpc>
                <a:spcPct val="150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i) Los operadores del sistema de generación y del sistema de distribución priorizarán la permanencia de cargas de sus clientes; </a:t>
            </a:r>
          </a:p>
          <a:p>
            <a:pPr marR="3810" lvl="0" algn="just" fontAlgn="base">
              <a:lnSpc>
                <a:spcPct val="150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j) En los esquemas de rechazo automático por mínima frecuencia se incluirá las cargas en orden descendente de prioridad; </a:t>
            </a:r>
          </a:p>
          <a:p>
            <a:pPr marR="3810" lvl="0" algn="just" fontAlgn="base">
              <a:lnSpc>
                <a:spcPct val="150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k) Se pueden utilizar relés de mínima frecuencia, derivada de frecuencia, mínima tensión, máxima tensión e inversión de potencia, con temporización. </a:t>
            </a: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pic>
        <p:nvPicPr>
          <p:cNvPr id="5" name="Picture 4">
            <a:extLst>
              <a:ext uri="{FF2B5EF4-FFF2-40B4-BE49-F238E27FC236}">
                <a16:creationId xmlns:a16="http://schemas.microsoft.com/office/drawing/2014/main" id="{656E980E-D57D-814D-A365-D2CE107E8B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39265512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9331" y="235143"/>
            <a:ext cx="10963470"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22447" y="1128193"/>
            <a:ext cx="11319309" cy="3519233"/>
          </a:xfrm>
          <a:prstGeom prst="rect">
            <a:avLst/>
          </a:prstGeom>
          <a:noFill/>
        </p:spPr>
        <p:txBody>
          <a:bodyPr wrap="square" rtlCol="0">
            <a:spAutoFit/>
          </a:bodyPr>
          <a:lstStyle/>
          <a:p>
            <a:pPr marL="1331595" marR="3810" indent="-1080770" algn="just">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IV.IV.</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ESTADOS DE ALERTA, EMERGENCIA Y RECUPERACIÓN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222.-</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Inmediatamente después de producida una perturbación, el CCE, en comunicación con los Agentes del MEM, determinará la configuración y estado del sistema y dispondrá las acciones necesarias para restablecer la operación del mismo a su estado normal.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223.-</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CCE puede optar por rechazos manuales de carga y/o desconexión de generadores u otros equipos para preservar la estabilidad y seguridad del SENI. Estas medidas deben derivar de estudios especializados a cargo del OC, quien las pre-establece. </a:t>
            </a: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pic>
        <p:nvPicPr>
          <p:cNvPr id="5" name="Picture 4">
            <a:extLst>
              <a:ext uri="{FF2B5EF4-FFF2-40B4-BE49-F238E27FC236}">
                <a16:creationId xmlns:a16="http://schemas.microsoft.com/office/drawing/2014/main" id="{60508E76-4F82-164D-FC87-43BF7E6A3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6350" y="5886257"/>
            <a:ext cx="2621046" cy="736600"/>
          </a:xfrm>
          <a:prstGeom prst="rect">
            <a:avLst/>
          </a:prstGeom>
        </p:spPr>
      </p:pic>
    </p:spTree>
    <p:extLst>
      <p:ext uri="{BB962C8B-B14F-4D97-AF65-F5344CB8AC3E}">
        <p14:creationId xmlns:p14="http://schemas.microsoft.com/office/powerpoint/2010/main" val="34130931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22447" y="1128193"/>
            <a:ext cx="11319309" cy="4649286"/>
          </a:xfrm>
          <a:prstGeom prst="rect">
            <a:avLst/>
          </a:prstGeom>
          <a:noFill/>
        </p:spPr>
        <p:txBody>
          <a:bodyPr wrap="square" rtlCol="0">
            <a:spAutoFit/>
          </a:bodyPr>
          <a:lstStyle/>
          <a:p>
            <a:pPr marL="1331595" marR="3810" indent="-1080770" algn="just">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IV.IV.</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ESTADOS DE ALERTA, EMERGENCIA Y RECUPERACIÓN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224.-</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Luego de producida una perturbación, y transcurridos los Estados de Alerta y Emergencia, el CCE en coordinación con el OC y en comunicación con los Agentes del MEM, determinará la configuración y el estado de la red y del SENI, definirá el plan de restablecimiento y lo implementará en coordinación con los Agentes del MEM, quienes ejecutarán sus instrucciones y lo informarán hasta conseguir el estado normal. Cuando las circunstancias lo justifiquen, el CCE puede otorgar autonomía a los Agentes del MEM para ejecutar maniobras obligándolos a informar.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225.-</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CCE dispondrá o autorizará la reconexión de cargas y coordinará estrechamente con los Agentes del MEM la Regulación Secundaria de Frecuencia en el rango 59.7-60.3 Hz. Concluida la recuperación total o parcial del servicio, los Agentes del MEM informarán al CCE su carga efectivamente reconectada. </a:t>
            </a: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pic>
        <p:nvPicPr>
          <p:cNvPr id="5" name="Picture 4">
            <a:extLst>
              <a:ext uri="{FF2B5EF4-FFF2-40B4-BE49-F238E27FC236}">
                <a16:creationId xmlns:a16="http://schemas.microsoft.com/office/drawing/2014/main" id="{513AE587-48B1-E5E8-799A-861DE3D0DB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1664" y="5891606"/>
            <a:ext cx="2621046" cy="736600"/>
          </a:xfrm>
          <a:prstGeom prst="rect">
            <a:avLst/>
          </a:prstGeom>
        </p:spPr>
      </p:pic>
    </p:spTree>
    <p:extLst>
      <p:ext uri="{BB962C8B-B14F-4D97-AF65-F5344CB8AC3E}">
        <p14:creationId xmlns:p14="http://schemas.microsoft.com/office/powerpoint/2010/main" val="34826851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944217" y="1128193"/>
            <a:ext cx="10257183" cy="3801746"/>
          </a:xfrm>
          <a:prstGeom prst="rect">
            <a:avLst/>
          </a:prstGeom>
          <a:noFill/>
        </p:spPr>
        <p:txBody>
          <a:bodyPr wrap="square" rtlCol="0">
            <a:spAutoFit/>
          </a:bodyPr>
          <a:lstStyle/>
          <a:p>
            <a:pPr marL="1331595" marR="3810" indent="-1080770" algn="just">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IV.IV.</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ESTADOS DE ALERTA, EMERGENCIA Y RECUPERACIÓN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22225" marR="0" indent="0" algn="l">
              <a:lnSpc>
                <a:spcPct val="107000"/>
              </a:lnSpc>
              <a:spcBef>
                <a:spcPts val="0"/>
              </a:spcBef>
              <a:spcAft>
                <a:spcPts val="0"/>
              </a:spcAft>
            </a:pPr>
            <a:endParaRPr lang="es-DO" sz="1800" dirty="0">
              <a:solidFill>
                <a:srgbClr val="000000"/>
              </a:solidFill>
              <a:effectLst/>
              <a:latin typeface="Courier New" panose="02070309020205020404" pitchFamily="49" charset="0"/>
              <a:ea typeface="Courier New" panose="02070309020205020404" pitchFamily="49" charset="0"/>
            </a:endParaRP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226.-</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Los Agentes del MEM involucrados con perturbaciones importantes del SENI, es decir aquellas que  signifiquen la interrupción de suministro a más de diez mil (10,000) usuarios en zonas rurales o veinte mil (20,000) usuarios en zonas urbanas, siempre que se prevea que las interrupciones vayan a durar más de cuatro (4) horas, deberán informar  al CCE sobre la operación de sus instalaciones, en un plazo máximo de treinta (30) minutos de ocurrido el evento. El CCE elaborará el informe inicial sobre la perturbación en un plazo máximo de sesenta (60) minutos y lo remitirá a los Agentes del MEM y a la SIE.  </a:t>
            </a: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pic>
        <p:nvPicPr>
          <p:cNvPr id="5" name="Picture 4">
            <a:extLst>
              <a:ext uri="{FF2B5EF4-FFF2-40B4-BE49-F238E27FC236}">
                <a16:creationId xmlns:a16="http://schemas.microsoft.com/office/drawing/2014/main" id="{299462D9-ADBE-FE96-9B7D-B7222982D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6350" y="5525600"/>
            <a:ext cx="2621046" cy="736600"/>
          </a:xfrm>
          <a:prstGeom prst="rect">
            <a:avLst/>
          </a:prstGeom>
        </p:spPr>
      </p:pic>
    </p:spTree>
    <p:extLst>
      <p:ext uri="{BB962C8B-B14F-4D97-AF65-F5344CB8AC3E}">
        <p14:creationId xmlns:p14="http://schemas.microsoft.com/office/powerpoint/2010/main" val="8611502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796148"/>
            <a:ext cx="11319309" cy="6061852"/>
          </a:xfrm>
          <a:prstGeom prst="rect">
            <a:avLst/>
          </a:prstGeom>
          <a:noFill/>
        </p:spPr>
        <p:txBody>
          <a:bodyPr wrap="square" rtlCol="0">
            <a:spAutoFit/>
          </a:bodyPr>
          <a:lstStyle/>
          <a:p>
            <a:pPr marL="0" marR="0" indent="0" algn="l">
              <a:lnSpc>
                <a:spcPct val="102000"/>
              </a:lnSpc>
              <a:spcBef>
                <a:spcPts val="0"/>
              </a:spcBef>
              <a:spcAft>
                <a:spcPts val="25"/>
              </a:spcAft>
              <a:tabLst>
                <a:tab pos="734060" algn="ctr"/>
                <a:tab pos="5034280" algn="r"/>
              </a:tabLst>
            </a:pPr>
            <a:r>
              <a:rPr lang="es-DO" sz="1800" dirty="0">
                <a:solidFill>
                  <a:srgbClr val="000000"/>
                </a:solidFill>
                <a:effectLst/>
                <a:latin typeface="Times New Roman" panose="02020603050405020304" pitchFamily="18" charset="0"/>
                <a:ea typeface="Times New Roman" panose="02020603050405020304" pitchFamily="18" charset="0"/>
              </a:rPr>
              <a:t>SECCION IV.VI.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INFORMACIÓN DEL CENTRO DE CONTROL DE ENERGÍA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228.-</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CCE establecerá la referencia horaria para el registro de todos los eventos y actividades vinculadas con la operación en tiempo real del sistema. Los Agentes del MEM están obligados a usar esta referencia.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229.-</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CCE deberá remitir a los Agentes del MEM y a la SIE antes de las 10:00 horas de cada día, un informe sobre la operación del SENI correspondiente al día anterior, vía correo electrónico o medio equivalente; pudiendo utilizarse fax solamente en caso de desperfecto de los otros medios. Este informe contendrá lo siguiente: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a) El despacho real de las unidades de generación;  </a:t>
            </a:r>
          </a:p>
          <a:p>
            <a:pPr marR="3810" lvl="0" algn="just" fontAlgn="base">
              <a:lnSpc>
                <a:spcPct val="102000"/>
              </a:lnSpc>
              <a:spcBef>
                <a:spcPts val="0"/>
              </a:spcBef>
              <a:spcAft>
                <a:spcPts val="25"/>
              </a:spcAft>
              <a:buClr>
                <a:srgbClr val="000000"/>
              </a:buClr>
              <a:buSzPts val="1200"/>
            </a:pPr>
            <a:r>
              <a:rPr lang="en-US"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b) Las perturbaciones ocurridas; </a:t>
            </a:r>
            <a:endPar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 Las horas de salida y reconexión de equipos por mantenimiento y falla;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d) Las horas de orden de arranque y parada y las de ingreso y salida de unidades;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 Las horas en las que se reprogramó la operación </a:t>
            </a:r>
          </a:p>
          <a:p>
            <a:pPr marL="431165" marR="3810" indent="1905" algn="just">
              <a:lnSpc>
                <a:spcPct val="102000"/>
              </a:lnSpc>
              <a:spcBef>
                <a:spcPts val="0"/>
              </a:spcBef>
              <a:spcAft>
                <a:spcPts val="25"/>
              </a:spcAft>
            </a:pPr>
            <a:r>
              <a:rPr lang="en-US" sz="1800" dirty="0">
                <a:solidFill>
                  <a:srgbClr val="000000"/>
                </a:solidFill>
                <a:effectLst/>
                <a:latin typeface="Courier New" panose="02070309020205020404" pitchFamily="49" charset="0"/>
                <a:ea typeface="Courier New" panose="02070309020205020404" pitchFamily="49" charset="0"/>
              </a:rPr>
              <a:t>del SENI; </a:t>
            </a:r>
            <a:endParaRPr lang="es-DO" sz="1800" dirty="0">
              <a:solidFill>
                <a:srgbClr val="000000"/>
              </a:solidFill>
              <a:effectLst/>
              <a:latin typeface="Courier New" panose="02070309020205020404" pitchFamily="49" charset="0"/>
              <a:ea typeface="Courier New" panose="02070309020205020404" pitchFamily="49" charset="0"/>
            </a:endParaRP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f) Las disposiciones de regulación de frecuencia;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g) El registro de la frecuencia; </a:t>
            </a:r>
          </a:p>
          <a:p>
            <a:pPr marR="3810" lvl="0" algn="just" fontAlgn="base">
              <a:lnSpc>
                <a:spcPct val="102000"/>
              </a:lnSpc>
              <a:spcBef>
                <a:spcPts val="0"/>
              </a:spcBef>
              <a:spcAft>
                <a:spcPts val="25"/>
              </a:spcAft>
              <a:buClr>
                <a:srgbClr val="000000"/>
              </a:buClr>
              <a:buSzPts val="1200"/>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h) Otra información técnica adicional que el OC o la SIE estimen conveniente. </a:t>
            </a: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Tree>
    <p:extLst>
      <p:ext uri="{BB962C8B-B14F-4D97-AF65-F5344CB8AC3E}">
        <p14:creationId xmlns:p14="http://schemas.microsoft.com/office/powerpoint/2010/main" val="9199782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914400" y="1014066"/>
            <a:ext cx="10560621" cy="2657843"/>
          </a:xfrm>
          <a:prstGeom prst="rect">
            <a:avLst/>
          </a:prstGeom>
          <a:noFill/>
        </p:spPr>
        <p:txBody>
          <a:bodyPr wrap="square" rtlCol="0">
            <a:spAutoFit/>
          </a:bodyPr>
          <a:lstStyle/>
          <a:p>
            <a:pPr marL="0" marR="0" indent="0" algn="l">
              <a:lnSpc>
                <a:spcPct val="102000"/>
              </a:lnSpc>
              <a:spcBef>
                <a:spcPts val="0"/>
              </a:spcBef>
              <a:spcAft>
                <a:spcPts val="25"/>
              </a:spcAft>
              <a:tabLst>
                <a:tab pos="734060" algn="ctr"/>
                <a:tab pos="5034280" algn="r"/>
              </a:tabLst>
            </a:pPr>
            <a:r>
              <a:rPr lang="es-DO" sz="1800" dirty="0">
                <a:solidFill>
                  <a:srgbClr val="000000"/>
                </a:solidFill>
                <a:effectLst/>
                <a:latin typeface="Times New Roman" panose="02020603050405020304" pitchFamily="18" charset="0"/>
                <a:ea typeface="Times New Roman" panose="02020603050405020304" pitchFamily="18" charset="0"/>
              </a:rPr>
              <a:t>SECCION IV.VI.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INFORMACIÓN DEL CENTRO DE CONTROL DE ENERGÍA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230.-</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Cuando se produzca un hecho que origine interrupciones de suministro igual o mayor al diez por ciento (10%) de la demanda del SENI, el CCE deberá elevar un informe preliminar sobre su ocurrencia al OC y a la SIE dentro de las dos (2) horas de ocurrido. Este informe deberá ser ampliado con otro detallado, dentro de las cuarenta y ocho (48) horas de producido el evento.  </a:t>
            </a: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pic>
        <p:nvPicPr>
          <p:cNvPr id="5" name="Picture 4">
            <a:extLst>
              <a:ext uri="{FF2B5EF4-FFF2-40B4-BE49-F238E27FC236}">
                <a16:creationId xmlns:a16="http://schemas.microsoft.com/office/drawing/2014/main" id="{789FBA94-0E2B-5C1C-6B1A-65F01F48CE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6155" y="5712213"/>
            <a:ext cx="2621046" cy="736600"/>
          </a:xfrm>
          <a:prstGeom prst="rect">
            <a:avLst/>
          </a:prstGeom>
        </p:spPr>
      </p:pic>
    </p:spTree>
    <p:extLst>
      <p:ext uri="{BB962C8B-B14F-4D97-AF65-F5344CB8AC3E}">
        <p14:creationId xmlns:p14="http://schemas.microsoft.com/office/powerpoint/2010/main" val="36786869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796148"/>
            <a:ext cx="11319309" cy="4959499"/>
          </a:xfrm>
          <a:prstGeom prst="rect">
            <a:avLst/>
          </a:prstGeom>
          <a:noFill/>
        </p:spPr>
        <p:txBody>
          <a:bodyPr wrap="square" rtlCol="0">
            <a:spAutoFit/>
          </a:bodyPr>
          <a:lstStyle/>
          <a:p>
            <a:pPr marL="250825" marR="3810" indent="1905" algn="just">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IV.VIII.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REGULACIÓN DE TENSIÓN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232.-</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Todos los Agentes del MEM están obligados a proveer los equipos necesarios para la supervisión de los niveles de tensión en sus respectivas instalaciones.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Los niveles de tensión en las Barras de los Sistemas de Generación, Transmisión y Distribución son regulados directamente por sus titulares, quienes están obligados a mantener los valores de tensión de Barras y Factor de Potencia establecidos por este Reglamento.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Los Agentes del MEM operadores de sistemas de generación están obligados a generar y entregar la potencia reactiva inductiva o capacitiva solicitada por el CCE, hasta los límites de capacidad de sus equipos, para mantener los niveles de tensión de Barra adecuados. </a:t>
            </a:r>
          </a:p>
          <a:p>
            <a:pPr marL="22225" marR="0" indent="0" algn="l">
              <a:lnSpc>
                <a:spcPct val="107000"/>
              </a:lnSpc>
              <a:spcBef>
                <a:spcPts val="0"/>
              </a:spcBef>
              <a:spcAft>
                <a:spcPts val="0"/>
              </a:spcAft>
            </a:pPr>
            <a:r>
              <a:rPr lang="es-DO" sz="1800" dirty="0">
                <a:solidFill>
                  <a:srgbClr val="000000"/>
                </a:solidFill>
                <a:effectLst/>
                <a:highlight>
                  <a:srgbClr val="D3D3D3"/>
                </a:highlight>
                <a:latin typeface="Courier New" panose="02070309020205020404" pitchFamily="49" charset="0"/>
                <a:ea typeface="Courier New" panose="02070309020205020404" pitchFamily="49" charset="0"/>
              </a:rPr>
              <a:t> </a:t>
            </a: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EB18F551-19F2-0DB8-90A6-E442BBA601B3}"/>
              </a:ext>
            </a:extLst>
          </p:cNvPr>
          <p:cNvSpPr/>
          <p:nvPr/>
        </p:nvSpPr>
        <p:spPr>
          <a:xfrm>
            <a:off x="304799" y="840848"/>
            <a:ext cx="11453192" cy="4914799"/>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6" name="Picture 5">
            <a:extLst>
              <a:ext uri="{FF2B5EF4-FFF2-40B4-BE49-F238E27FC236}">
                <a16:creationId xmlns:a16="http://schemas.microsoft.com/office/drawing/2014/main" id="{38429BAD-A20F-8045-7D6B-09C87D2878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6155" y="5917866"/>
            <a:ext cx="2621046" cy="736600"/>
          </a:xfrm>
          <a:prstGeom prst="rect">
            <a:avLst/>
          </a:prstGeom>
        </p:spPr>
      </p:pic>
    </p:spTree>
    <p:extLst>
      <p:ext uri="{BB962C8B-B14F-4D97-AF65-F5344CB8AC3E}">
        <p14:creationId xmlns:p14="http://schemas.microsoft.com/office/powerpoint/2010/main" val="17569598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999965" y="1303043"/>
            <a:ext cx="9964273" cy="3828420"/>
          </a:xfrm>
          <a:prstGeom prst="rect">
            <a:avLst/>
          </a:prstGeom>
          <a:noFill/>
        </p:spPr>
        <p:txBody>
          <a:bodyPr wrap="square" rtlCol="0">
            <a:spAutoFit/>
          </a:bodyPr>
          <a:lstStyle/>
          <a:p>
            <a:pPr marL="250825" marR="3810" indent="1905" algn="just">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IV.VIII.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REGULACIÓN DE TENSIÓN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El CCE es responsable de supervisar y controlar los niveles de tensión en las Barras del Sistema de Transmisión. En el Estado Normal, la tensión de las Barras de carga deberá mantenerse dentro del más o menos cinco por ciento (</a:t>
            </a:r>
            <a:r>
              <a:rPr lang="es-DO" sz="1800" dirty="0">
                <a:solidFill>
                  <a:srgbClr val="000000"/>
                </a:solidFill>
                <a:effectLst/>
                <a:latin typeface="Segoe UI Symbol" panose="020B0502040204020203" pitchFamily="34" charset="0"/>
                <a:ea typeface="Segoe UI Symbol" panose="020B0502040204020203" pitchFamily="34" charset="0"/>
                <a:cs typeface="Segoe UI Symbol" panose="020B0502040204020203" pitchFamily="34" charset="0"/>
              </a:rPr>
              <a:t>±</a:t>
            </a:r>
            <a:r>
              <a:rPr lang="es-DO" sz="1800" dirty="0">
                <a:solidFill>
                  <a:srgbClr val="000000"/>
                </a:solidFill>
                <a:effectLst/>
                <a:latin typeface="Courier New" panose="02070309020205020404" pitchFamily="49" charset="0"/>
                <a:ea typeface="Courier New" panose="02070309020205020404" pitchFamily="49" charset="0"/>
              </a:rPr>
              <a:t> 5%)  sobre su tensión de operación.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El OC deberá establecer las tensiones de operación a ser controladas en las Barras del Sistema de Transmisión sobre la base de estudios especializados. Estas tensiones no deben exceder los rangos de operación especificados para el Estado Normal del SENI. </a:t>
            </a:r>
          </a:p>
          <a:p>
            <a:pPr marL="22225" marR="0" indent="0" algn="l">
              <a:lnSpc>
                <a:spcPct val="107000"/>
              </a:lnSpc>
              <a:spcBef>
                <a:spcPts val="0"/>
              </a:spcBef>
              <a:spcAft>
                <a:spcPts val="70"/>
              </a:spcAft>
            </a:pPr>
            <a:r>
              <a:rPr lang="es-DO" sz="1800" dirty="0">
                <a:solidFill>
                  <a:srgbClr val="000000"/>
                </a:solidFill>
                <a:effectLst/>
                <a:latin typeface="Courier New" panose="02070309020205020404" pitchFamily="49" charset="0"/>
                <a:ea typeface="Courier New" panose="02070309020205020404" pitchFamily="49" charset="0"/>
              </a:rPr>
              <a:t> </a:t>
            </a: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pic>
        <p:nvPicPr>
          <p:cNvPr id="5" name="Picture 4">
            <a:extLst>
              <a:ext uri="{FF2B5EF4-FFF2-40B4-BE49-F238E27FC236}">
                <a16:creationId xmlns:a16="http://schemas.microsoft.com/office/drawing/2014/main" id="{8C14E8E9-B5AA-08AC-0DA9-F24E20793B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987" y="5693551"/>
            <a:ext cx="2621046" cy="736600"/>
          </a:xfrm>
          <a:prstGeom prst="rect">
            <a:avLst/>
          </a:prstGeom>
        </p:spPr>
      </p:pic>
    </p:spTree>
    <p:extLst>
      <p:ext uri="{BB962C8B-B14F-4D97-AF65-F5344CB8AC3E}">
        <p14:creationId xmlns:p14="http://schemas.microsoft.com/office/powerpoint/2010/main" val="12192805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796148"/>
            <a:ext cx="11319309" cy="4917949"/>
          </a:xfrm>
          <a:prstGeom prst="rect">
            <a:avLst/>
          </a:prstGeom>
          <a:noFill/>
        </p:spPr>
        <p:txBody>
          <a:bodyPr wrap="square" rtlCol="0">
            <a:spAutoFit/>
          </a:bodyPr>
          <a:lstStyle/>
          <a:p>
            <a:pPr marL="250825" marR="3810" indent="1905" algn="just">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IV.IX.</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REGULACIÓN DE FRECUENCIA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233.-</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Los Agentes del MEM operadores de sistemas de generación son responsables por la regulación de frecuencia del SENI cuya operación está a cargo del CCE. </a:t>
            </a:r>
          </a:p>
          <a:p>
            <a:pPr marL="17780" marR="3810" indent="1905" algn="just">
              <a:lnSpc>
                <a:spcPct val="102000"/>
              </a:lnSpc>
              <a:spcBef>
                <a:spcPts val="0"/>
              </a:spcBef>
              <a:spcAft>
                <a:spcPts val="25"/>
              </a:spcAft>
            </a:pPr>
            <a:endParaRPr lang="es-DO" dirty="0">
              <a:solidFill>
                <a:srgbClr val="000000"/>
              </a:solidFill>
              <a:latin typeface="Courier New" panose="02070309020205020404" pitchFamily="49" charset="0"/>
              <a:ea typeface="Courier New" panose="02070309020205020404" pitchFamily="49" charset="0"/>
            </a:endParaRPr>
          </a:p>
          <a:p>
            <a:pPr marL="17780" marR="3810" indent="1905" algn="just">
              <a:lnSpc>
                <a:spcPct val="102000"/>
              </a:lnSpc>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IV.X.</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COORDINACIÓN DE MANIOBRAS  </a:t>
            </a:r>
          </a:p>
          <a:p>
            <a:pPr marL="17780" marR="3810" indent="1905" algn="just">
              <a:lnSpc>
                <a:spcPct val="102000"/>
              </a:lnSpc>
              <a:spcAft>
                <a:spcPts val="25"/>
              </a:spcAft>
            </a:pPr>
            <a:endParaRPr lang="es-DO" b="1" dirty="0">
              <a:solidFill>
                <a:srgbClr val="000000"/>
              </a:solidFill>
              <a:latin typeface="Courier New" panose="02070309020205020404" pitchFamily="49" charset="0"/>
              <a:ea typeface="Courier New" panose="02070309020205020404" pitchFamily="49" charset="0"/>
            </a:endParaRPr>
          </a:p>
          <a:p>
            <a:pPr marL="17780" marR="3810" indent="1905" algn="just">
              <a:lnSpc>
                <a:spcPct val="102000"/>
              </a:lnSpc>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234.-</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Al  CCE le corresponde disponer la ejecución de toda maniobra que involucre equipos de generación y transmisión; así como de aquellos equipos de distribución y de Usuarios No Regulados que el CCE considere necesario, para mantener la seguridad operativa del SENI. Las maniobras requeridas por los Agentes del MEM, por mantenimiento o pruebas, deberán sujetarse a aquellos incluidos en el Programa Diario de Operación. Se exceptúan las maniobras necesarias para efectuar mantenimientos correctivos de Fuerza Mayor.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pic>
        <p:nvPicPr>
          <p:cNvPr id="5" name="Picture 4">
            <a:extLst>
              <a:ext uri="{FF2B5EF4-FFF2-40B4-BE49-F238E27FC236}">
                <a16:creationId xmlns:a16="http://schemas.microsoft.com/office/drawing/2014/main" id="{1ECD986B-ECCE-21F3-CA11-12AECCD813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9656" y="5714097"/>
            <a:ext cx="2621046" cy="736600"/>
          </a:xfrm>
          <a:prstGeom prst="rect">
            <a:avLst/>
          </a:prstGeom>
        </p:spPr>
      </p:pic>
    </p:spTree>
    <p:extLst>
      <p:ext uri="{BB962C8B-B14F-4D97-AF65-F5344CB8AC3E}">
        <p14:creationId xmlns:p14="http://schemas.microsoft.com/office/powerpoint/2010/main" val="18852895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1153957"/>
            <a:ext cx="11319309" cy="3236720"/>
          </a:xfrm>
          <a:prstGeom prst="rect">
            <a:avLst/>
          </a:prstGeom>
          <a:noFill/>
        </p:spPr>
        <p:txBody>
          <a:bodyPr wrap="square" rtlCol="0">
            <a:spAutoFit/>
          </a:bodyPr>
          <a:lstStyle/>
          <a:p>
            <a:pPr marL="250825" marR="3810" indent="1905" algn="just">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IV.IX.</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REGULACIÓN DE FRECUENCIA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235.-</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Los centros de control de las Empresas de Distribución y los UNR solicitarán autorización al CCE, en todos los casos en que se involucren entradas y salidas de cargas superior a los diez (10) MW.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479425"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En casos de emergencias, limitaciones o restricciones en el SENI, los Centros de Control de Empresas de Distribución solicitarán la autorización al CCE, para conexión y desconexión, independientemente de la magnitud de la carga.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pic>
        <p:nvPicPr>
          <p:cNvPr id="5" name="Picture 4">
            <a:extLst>
              <a:ext uri="{FF2B5EF4-FFF2-40B4-BE49-F238E27FC236}">
                <a16:creationId xmlns:a16="http://schemas.microsoft.com/office/drawing/2014/main" id="{A9397EF8-112E-98C0-6A25-C01F21D38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0325" y="5704043"/>
            <a:ext cx="2621046" cy="736600"/>
          </a:xfrm>
          <a:prstGeom prst="rect">
            <a:avLst/>
          </a:prstGeom>
        </p:spPr>
      </p:pic>
    </p:spTree>
    <p:extLst>
      <p:ext uri="{BB962C8B-B14F-4D97-AF65-F5344CB8AC3E}">
        <p14:creationId xmlns:p14="http://schemas.microsoft.com/office/powerpoint/2010/main" val="42516503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796148"/>
            <a:ext cx="11319309" cy="6358215"/>
          </a:xfrm>
          <a:prstGeom prst="rect">
            <a:avLst/>
          </a:prstGeom>
          <a:noFill/>
        </p:spPr>
        <p:txBody>
          <a:bodyPr wrap="square" rtlCol="0">
            <a:spAutoFit/>
          </a:bodyPr>
          <a:lstStyle/>
          <a:p>
            <a:pPr marL="250825" marR="3810" indent="1905" algn="just">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IV.XI.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SALIDA INTEMPESTIVA DE EQUIPOS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236.-</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Cuando una unidad sale intempestivamente, el CCE evaluará el déficit producido y dispondrá incrementar, en esa magnitud, la generación de las unidades con Reserva Rotante tal que se consiga un nuevo despacho económico.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Cuando un equipo de transmisión que enlaza áreas de control, sale intempestivamente, el CCE evaluará el déficit o exceso de generación en cada área y procederá del siguiente modo: </a:t>
            </a:r>
          </a:p>
          <a:p>
            <a:pPr marL="342900" marR="3810" lvl="0" indent="-342900" algn="just" fontAlgn="base">
              <a:lnSpc>
                <a:spcPct val="102000"/>
              </a:lnSpc>
              <a:spcBef>
                <a:spcPts val="0"/>
              </a:spcBef>
              <a:spcAft>
                <a:spcPts val="25"/>
              </a:spcAft>
              <a:buClr>
                <a:srgbClr val="000000"/>
              </a:buClr>
              <a:buSzPts val="1200"/>
              <a:buFont typeface="+mj-lt"/>
              <a:buAutoNum type="alphaLcPeriod"/>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Para el área con déficit, dispondrá preferentemente incrementar la generación de las unidades con Reserva Rotante para lograr un nuevo despacho económico. Este incremento debe hacerse con la lista de mérito desde la unidad de menor costo variable de producción hasta la de mayor costo variable. </a:t>
            </a:r>
          </a:p>
          <a:p>
            <a:pPr marL="342900" marR="3810" lvl="0" indent="-342900" algn="just" fontAlgn="base">
              <a:lnSpc>
                <a:spcPct val="102000"/>
              </a:lnSpc>
              <a:spcBef>
                <a:spcPts val="0"/>
              </a:spcBef>
              <a:spcAft>
                <a:spcPts val="25"/>
              </a:spcAft>
              <a:buClr>
                <a:srgbClr val="000000"/>
              </a:buClr>
              <a:buSzPts val="1200"/>
              <a:buFont typeface="+mj-lt"/>
              <a:buAutoNum type="alphaLcPeriod"/>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Para el área con exceso, dispone preferentemente disminuir la generación de las unidades con el fin de lograr un nuevo despacho económico.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En ambos casos, el Agente del MEM cuyo equipo sale, comunicará al CCE el tiempo previsto de su indisponibilidad. Si su disponibilidad es inmediata, el CCE instruirá su reconexión. Si no lo es, el CCE requerirá inmediatamente al OC la reprogramación de la operación del sistema para las horas restantes del día.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Tree>
    <p:extLst>
      <p:ext uri="{BB962C8B-B14F-4D97-AF65-F5344CB8AC3E}">
        <p14:creationId xmlns:p14="http://schemas.microsoft.com/office/powerpoint/2010/main" val="12778880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408587" y="1183774"/>
            <a:ext cx="11147030" cy="4676986"/>
          </a:xfrm>
          <a:prstGeom prst="rect">
            <a:avLst/>
          </a:prstGeom>
          <a:noFill/>
        </p:spPr>
        <p:txBody>
          <a:bodyPr wrap="square" rtlCol="0">
            <a:spAutoFit/>
          </a:bodyPr>
          <a:lstStyle/>
          <a:p>
            <a:pPr marL="135890" marR="0" indent="-6350" algn="ctr">
              <a:lnSpc>
                <a:spcPct val="107000"/>
              </a:lnSpc>
              <a:spcBef>
                <a:spcPts val="0"/>
              </a:spcBef>
              <a:spcAft>
                <a:spcPts val="15"/>
              </a:spcAft>
            </a:pPr>
            <a:r>
              <a:rPr lang="es-DO" sz="1800" dirty="0">
                <a:solidFill>
                  <a:srgbClr val="000000"/>
                </a:solidFill>
                <a:effectLst/>
                <a:latin typeface="Times New Roman" panose="02020603050405020304" pitchFamily="18" charset="0"/>
                <a:ea typeface="Times New Roman" panose="02020603050405020304" pitchFamily="18" charset="0"/>
              </a:rPr>
              <a:t>SECCION IV.XIII.</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INCREMENTO O DISMINUCIÓN DE CAUDALES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240.-</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Cuando los caudales de las centrales de pasada aumentan, el CCE dispondrá incrementar la generación de las centrales de pasada y disminuir la de las unidades térmicas de mayor costo variable, preferentemente. Se exceptúan las unidades térmicas que operan por restricción del sistema.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241.-</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CCE requerirá inmediatamente al OC la reprogramación de la operación del sistema para las horas restantes del día.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242.-</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Cuando disminuyan los caudales de centrales hidroeléctricas y esto pueda afectar significativamente la producción de energía, el CCE requerirá inmediatamente al OC la reprogramación de la operación del sistema para las horas restantes del día.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pic>
        <p:nvPicPr>
          <p:cNvPr id="5" name="Picture 4">
            <a:extLst>
              <a:ext uri="{FF2B5EF4-FFF2-40B4-BE49-F238E27FC236}">
                <a16:creationId xmlns:a16="http://schemas.microsoft.com/office/drawing/2014/main" id="{2931CB3E-8E41-98F8-E5C6-4FEBD3B7AA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9656" y="5860760"/>
            <a:ext cx="2621046" cy="736600"/>
          </a:xfrm>
          <a:prstGeom prst="rect">
            <a:avLst/>
          </a:prstGeom>
        </p:spPr>
      </p:pic>
    </p:spTree>
    <p:extLst>
      <p:ext uri="{BB962C8B-B14F-4D97-AF65-F5344CB8AC3E}">
        <p14:creationId xmlns:p14="http://schemas.microsoft.com/office/powerpoint/2010/main" val="8037138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796148"/>
            <a:ext cx="11319309" cy="4380623"/>
          </a:xfrm>
          <a:prstGeom prst="rect">
            <a:avLst/>
          </a:prstGeom>
          <a:noFill/>
        </p:spPr>
        <p:txBody>
          <a:bodyPr wrap="square" rtlCol="0">
            <a:spAutoFit/>
          </a:bodyPr>
          <a:lstStyle/>
          <a:p>
            <a:pPr marL="250825" marR="3810" indent="1905" algn="ctr">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IV.XIV.</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RACIONAMIENTO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243.-</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El servicio eléctrico podrá ser restringido por las Empresas de Distribución, sólo por las causas establecidas en los Artículos 100 y 101 de la ley.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244.-</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Cuando la SIE declare mediante resolución un Racionamiento en el SENI, el cumplimiento de los programas de racionamiento es obligatorio.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245.-</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Los Agentes del MEM operadores de sistemas de generación deberán comunicar a sus clientes todo Racionamiento programado, inmediatamente después de conocerse los programas de operación. El CCE garantizará el cumplimiento de los programas de racionamiento incluidos en los Programas Diarios de Operación.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048BAF52-AD47-149F-7CEC-98BC2FBADA21}"/>
              </a:ext>
            </a:extLst>
          </p:cNvPr>
          <p:cNvSpPr/>
          <p:nvPr/>
        </p:nvSpPr>
        <p:spPr>
          <a:xfrm>
            <a:off x="304799" y="1237523"/>
            <a:ext cx="11410017" cy="3652529"/>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6" name="Picture 5">
            <a:extLst>
              <a:ext uri="{FF2B5EF4-FFF2-40B4-BE49-F238E27FC236}">
                <a16:creationId xmlns:a16="http://schemas.microsoft.com/office/drawing/2014/main" id="{7F831E52-A689-E4A6-458A-106A49556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6155" y="5632854"/>
            <a:ext cx="2621046" cy="736600"/>
          </a:xfrm>
          <a:prstGeom prst="rect">
            <a:avLst/>
          </a:prstGeom>
        </p:spPr>
      </p:pic>
    </p:spTree>
    <p:extLst>
      <p:ext uri="{BB962C8B-B14F-4D97-AF65-F5344CB8AC3E}">
        <p14:creationId xmlns:p14="http://schemas.microsoft.com/office/powerpoint/2010/main" val="33985762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LEY 125-01: Art.101 </a:t>
            </a:r>
          </a:p>
        </p:txBody>
      </p:sp>
      <p:pic>
        <p:nvPicPr>
          <p:cNvPr id="5" name="Picture 4">
            <a:extLst>
              <a:ext uri="{FF2B5EF4-FFF2-40B4-BE49-F238E27FC236}">
                <a16:creationId xmlns:a16="http://schemas.microsoft.com/office/drawing/2014/main" id="{69D2A50C-1114-3F3F-3AE4-154BDD7F64FD}"/>
              </a:ext>
            </a:extLst>
          </p:cNvPr>
          <p:cNvPicPr>
            <a:picLocks noChangeAspect="1"/>
          </p:cNvPicPr>
          <p:nvPr/>
        </p:nvPicPr>
        <p:blipFill>
          <a:blip r:embed="rId2"/>
          <a:stretch>
            <a:fillRect/>
          </a:stretch>
        </p:blipFill>
        <p:spPr>
          <a:xfrm>
            <a:off x="333375" y="1171575"/>
            <a:ext cx="11525250" cy="4514850"/>
          </a:xfrm>
          <a:prstGeom prst="rect">
            <a:avLst/>
          </a:prstGeom>
        </p:spPr>
      </p:pic>
      <p:sp>
        <p:nvSpPr>
          <p:cNvPr id="7" name="Rectangle 6">
            <a:extLst>
              <a:ext uri="{FF2B5EF4-FFF2-40B4-BE49-F238E27FC236}">
                <a16:creationId xmlns:a16="http://schemas.microsoft.com/office/drawing/2014/main" id="{3D1293F7-E06A-8A97-CBDF-6884EE11DB8A}"/>
              </a:ext>
            </a:extLst>
          </p:cNvPr>
          <p:cNvSpPr/>
          <p:nvPr/>
        </p:nvSpPr>
        <p:spPr>
          <a:xfrm>
            <a:off x="333375" y="1171575"/>
            <a:ext cx="11553826" cy="4722329"/>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4" name="Picture 3">
            <a:extLst>
              <a:ext uri="{FF2B5EF4-FFF2-40B4-BE49-F238E27FC236}">
                <a16:creationId xmlns:a16="http://schemas.microsoft.com/office/drawing/2014/main" id="{8D43235E-12CA-DE9C-52AE-896958AC79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0448" y="227496"/>
            <a:ext cx="2621046" cy="736600"/>
          </a:xfrm>
          <a:prstGeom prst="rect">
            <a:avLst/>
          </a:prstGeom>
        </p:spPr>
      </p:pic>
    </p:spTree>
    <p:extLst>
      <p:ext uri="{BB962C8B-B14F-4D97-AF65-F5344CB8AC3E}">
        <p14:creationId xmlns:p14="http://schemas.microsoft.com/office/powerpoint/2010/main" val="22653883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796148"/>
            <a:ext cx="11319309" cy="4908908"/>
          </a:xfrm>
          <a:prstGeom prst="rect">
            <a:avLst/>
          </a:prstGeom>
          <a:noFill/>
        </p:spPr>
        <p:txBody>
          <a:bodyPr wrap="square" rtlCol="0">
            <a:spAutoFit/>
          </a:bodyPr>
          <a:lstStyle/>
          <a:p>
            <a:pPr marL="250825" marR="3810" indent="1905" algn="ctr">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IV.XIV.</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RACIONAMIENTO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246.-</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Programación de las restricciones de suministro en caso de Racionamiento del Sistema declarado por la SIE. </a:t>
            </a:r>
          </a:p>
          <a:p>
            <a:pPr marL="17780" marR="3810" indent="1905" algn="just">
              <a:lnSpc>
                <a:spcPct val="102000"/>
              </a:lnSpc>
              <a:spcBef>
                <a:spcPts val="0"/>
              </a:spcBef>
              <a:spcAft>
                <a:spcPts val="25"/>
              </a:spcAft>
            </a:pPr>
            <a:r>
              <a:rPr lang="es-DO" sz="1800" dirty="0">
                <a:solidFill>
                  <a:srgbClr val="000000"/>
                </a:solidFill>
                <a:effectLst/>
                <a:latin typeface="Courier New" panose="02070309020205020404" pitchFamily="49" charset="0"/>
                <a:ea typeface="Courier New" panose="02070309020205020404" pitchFamily="49" charset="0"/>
              </a:rPr>
              <a:t>El procedimiento para realizar las restricciones programadas de suministro, una vez realizado el despacho de mínimo costo de acuerdo con las condiciones de seguridad establecidas, será el siguiente: </a:t>
            </a:r>
          </a:p>
          <a:p>
            <a:pPr marL="342900" marR="3810" lvl="0" indent="-342900" algn="just" fontAlgn="base">
              <a:lnSpc>
                <a:spcPct val="102000"/>
              </a:lnSpc>
              <a:spcBef>
                <a:spcPts val="0"/>
              </a:spcBef>
              <a:spcAft>
                <a:spcPts val="25"/>
              </a:spcAft>
              <a:buClr>
                <a:srgbClr val="000000"/>
              </a:buClr>
              <a:buSzPts val="1200"/>
              <a:buFont typeface="+mj-lt"/>
              <a:buAutoNum type="alphaLcPeriod"/>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El OC determinará la demanda contratada por las Empresas de Distribución y Usuarios No Regulados. </a:t>
            </a:r>
          </a:p>
          <a:p>
            <a:pPr marL="342900" marR="3810" lvl="0" indent="-342900" algn="just" fontAlgn="base">
              <a:lnSpc>
                <a:spcPct val="102000"/>
              </a:lnSpc>
              <a:spcBef>
                <a:spcPts val="0"/>
              </a:spcBef>
              <a:spcAft>
                <a:spcPts val="25"/>
              </a:spcAft>
              <a:buClr>
                <a:srgbClr val="000000"/>
              </a:buClr>
              <a:buSzPts val="1200"/>
              <a:buFont typeface="+mj-lt"/>
              <a:buAutoNum type="alphaLcPeriod"/>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Con la información de disponibilidad y el despacho realizado, el OC determinará la parte de esa demanda contratada que cuenta con generación disponible. </a:t>
            </a:r>
          </a:p>
          <a:p>
            <a:pPr marL="342900" marR="3810" lvl="0" indent="-342900" algn="just" fontAlgn="base">
              <a:lnSpc>
                <a:spcPct val="102000"/>
              </a:lnSpc>
              <a:spcBef>
                <a:spcPts val="0"/>
              </a:spcBef>
              <a:spcAft>
                <a:spcPts val="25"/>
              </a:spcAft>
              <a:buClr>
                <a:srgbClr val="000000"/>
              </a:buClr>
              <a:buSzPts val="1200"/>
              <a:buFont typeface="+mj-lt"/>
              <a:buAutoNum type="alphaLcPeriod"/>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Sobre la base de la previsión de demanda y los contratos de suministro con disponibilidad de generación, se determinará la demanda que implica transacciones en el Mercado Spot. </a:t>
            </a:r>
          </a:p>
          <a:p>
            <a:pPr marL="342900" marR="3810" lvl="0" indent="-342900" algn="just" fontAlgn="base">
              <a:lnSpc>
                <a:spcPct val="102000"/>
              </a:lnSpc>
              <a:spcBef>
                <a:spcPts val="0"/>
              </a:spcBef>
              <a:spcAft>
                <a:spcPts val="25"/>
              </a:spcAft>
              <a:buClr>
                <a:srgbClr val="000000"/>
              </a:buClr>
              <a:buSzPts val="1200"/>
              <a:buFont typeface="+mj-lt"/>
              <a:buAutoNum type="alphaLcPeriod"/>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Cada Empresa de Distribución y Usuario No Regulado será restringido en sus suministros, de manera programada, en forma proporcional a sus transacciones en el Mercado Spot. </a:t>
            </a: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248F39DB-00C8-214F-8281-73A715FD7837}"/>
              </a:ext>
            </a:extLst>
          </p:cNvPr>
          <p:cNvSpPr/>
          <p:nvPr/>
        </p:nvSpPr>
        <p:spPr>
          <a:xfrm>
            <a:off x="304799" y="1292087"/>
            <a:ext cx="11319309" cy="4412969"/>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6" name="Picture 5">
            <a:extLst>
              <a:ext uri="{FF2B5EF4-FFF2-40B4-BE49-F238E27FC236}">
                <a16:creationId xmlns:a16="http://schemas.microsoft.com/office/drawing/2014/main" id="{D6E2AECC-95C6-68F3-276A-9495A258BB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986" y="5917866"/>
            <a:ext cx="2621046" cy="736600"/>
          </a:xfrm>
          <a:prstGeom prst="rect">
            <a:avLst/>
          </a:prstGeom>
        </p:spPr>
      </p:pic>
    </p:spTree>
    <p:extLst>
      <p:ext uri="{BB962C8B-B14F-4D97-AF65-F5344CB8AC3E}">
        <p14:creationId xmlns:p14="http://schemas.microsoft.com/office/powerpoint/2010/main" val="26210881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203534"/>
            <a:ext cx="11810198" cy="810532"/>
          </a:xfrm>
        </p:spPr>
        <p:txBody>
          <a:bodyPr>
            <a:normAutofit/>
          </a:bodyPr>
          <a:lstStyle/>
          <a:p>
            <a:pPr algn="ctr"/>
            <a:r>
              <a:rPr lang="en-US" sz="3600" dirty="0"/>
              <a:t>REGLAMENTO LEY 125-01: CÓDIGO DE OPERACIÓN SENI </a:t>
            </a:r>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796148"/>
            <a:ext cx="11319309" cy="5765489"/>
          </a:xfrm>
          <a:prstGeom prst="rect">
            <a:avLst/>
          </a:prstGeom>
          <a:noFill/>
        </p:spPr>
        <p:txBody>
          <a:bodyPr wrap="square" rtlCol="0">
            <a:spAutoFit/>
          </a:bodyPr>
          <a:lstStyle/>
          <a:p>
            <a:pPr marL="250825" marR="3810" indent="1905" algn="ctr">
              <a:lnSpc>
                <a:spcPct val="102000"/>
              </a:lnSpc>
              <a:spcBef>
                <a:spcPts val="0"/>
              </a:spcBef>
              <a:spcAft>
                <a:spcPts val="25"/>
              </a:spcAft>
            </a:pPr>
            <a:r>
              <a:rPr lang="es-DO" sz="1800" dirty="0">
                <a:solidFill>
                  <a:srgbClr val="000000"/>
                </a:solidFill>
                <a:effectLst/>
                <a:latin typeface="Times New Roman" panose="02020603050405020304" pitchFamily="18" charset="0"/>
                <a:ea typeface="Times New Roman" panose="02020603050405020304" pitchFamily="18" charset="0"/>
              </a:rPr>
              <a:t>SECCION IV.XIV.</a:t>
            </a:r>
            <a:r>
              <a:rPr lang="es-DO" sz="1800"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RACIONAMIENTO  </a:t>
            </a:r>
          </a:p>
          <a:p>
            <a:pPr marL="22225" marR="0" indent="0" algn="l">
              <a:lnSpc>
                <a:spcPct val="107000"/>
              </a:lnSpc>
              <a:spcBef>
                <a:spcPts val="0"/>
              </a:spcBef>
              <a:spcAft>
                <a:spcPts val="0"/>
              </a:spcAft>
            </a:pPr>
            <a:r>
              <a:rPr lang="es-DO" sz="1800" dirty="0">
                <a:solidFill>
                  <a:srgbClr val="000000"/>
                </a:solidFill>
                <a:effectLst/>
                <a:latin typeface="Courier New" panose="02070309020205020404" pitchFamily="49" charset="0"/>
                <a:ea typeface="Courier New" panose="02070309020205020404" pitchFamily="49" charset="0"/>
              </a:rPr>
              <a:t> </a:t>
            </a:r>
          </a:p>
          <a:p>
            <a:pPr marL="17780" marR="3810" indent="1905" algn="just">
              <a:lnSpc>
                <a:spcPct val="102000"/>
              </a:lnSpc>
              <a:spcBef>
                <a:spcPts val="0"/>
              </a:spcBef>
              <a:spcAft>
                <a:spcPts val="25"/>
              </a:spcAft>
            </a:pPr>
            <a:r>
              <a:rPr lang="es-DO" sz="1800" b="1" dirty="0">
                <a:solidFill>
                  <a:srgbClr val="000000"/>
                </a:solidFill>
                <a:effectLst/>
                <a:latin typeface="Courier New" panose="02070309020205020404" pitchFamily="49" charset="0"/>
                <a:ea typeface="Courier New" panose="02070309020205020404" pitchFamily="49" charset="0"/>
              </a:rPr>
              <a:t>ART. 246.-</a:t>
            </a:r>
            <a:r>
              <a:rPr lang="es-DO" sz="1800" b="1" dirty="0">
                <a:solidFill>
                  <a:srgbClr val="000000"/>
                </a:solidFill>
                <a:effectLst/>
                <a:latin typeface="Arial" panose="020B0604020202020204" pitchFamily="34" charset="0"/>
                <a:ea typeface="Arial" panose="020B0604020202020204" pitchFamily="34" charset="0"/>
              </a:rPr>
              <a:t> </a:t>
            </a:r>
            <a:r>
              <a:rPr lang="es-DO" sz="1800" dirty="0">
                <a:solidFill>
                  <a:srgbClr val="000000"/>
                </a:solidFill>
                <a:effectLst/>
                <a:latin typeface="Courier New" panose="02070309020205020404" pitchFamily="49" charset="0"/>
                <a:ea typeface="Courier New" panose="02070309020205020404" pitchFamily="49" charset="0"/>
              </a:rPr>
              <a:t>Programación de las restricciones de suministro en caso de Racionamiento del Sistema declarado por la SIE. </a:t>
            </a:r>
          </a:p>
          <a:p>
            <a:pPr marL="342900" marR="3810" lvl="0" indent="-342900" algn="just" fontAlgn="base">
              <a:lnSpc>
                <a:spcPct val="102000"/>
              </a:lnSpc>
              <a:spcBef>
                <a:spcPts val="0"/>
              </a:spcBef>
              <a:spcAft>
                <a:spcPts val="25"/>
              </a:spcAft>
              <a:buClr>
                <a:srgbClr val="000000"/>
              </a:buClr>
              <a:buSzPts val="1200"/>
              <a:buFont typeface="+mj-lt"/>
              <a:buAutoNum type="alphaLcPeriod" startAt="5"/>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Las Empresas de Distribución deberán comunicar al OC la forma en que realizarán las restricciones de suministro en el ámbito de usuario final, con información de horarios y sectores a ser restringidos. </a:t>
            </a:r>
          </a:p>
          <a:p>
            <a:pPr marL="342900" marR="3810" lvl="0" indent="-342900" algn="just" fontAlgn="base">
              <a:lnSpc>
                <a:spcPct val="102000"/>
              </a:lnSpc>
              <a:spcBef>
                <a:spcPts val="0"/>
              </a:spcBef>
              <a:spcAft>
                <a:spcPts val="25"/>
              </a:spcAft>
              <a:buClr>
                <a:srgbClr val="000000"/>
              </a:buClr>
              <a:buSzPts val="1200"/>
              <a:buFont typeface="+mj-lt"/>
              <a:buAutoNum type="alphaLcPeriod" startAt="5"/>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En ningún caso se podrá restringir la demanda que cuenta con un contrato de suministro y con la disponibilidad del generador, exceptuando aquellos casos donde no sea posible por restricciones de transmisión o distribución. </a:t>
            </a:r>
          </a:p>
          <a:p>
            <a:pPr marL="342900" marR="3810" lvl="0" indent="-342900" algn="just" fontAlgn="base">
              <a:lnSpc>
                <a:spcPct val="102000"/>
              </a:lnSpc>
              <a:spcBef>
                <a:spcPts val="0"/>
              </a:spcBef>
              <a:spcAft>
                <a:spcPts val="25"/>
              </a:spcAft>
              <a:buClr>
                <a:srgbClr val="000000"/>
              </a:buClr>
              <a:buSzPts val="1200"/>
              <a:buFont typeface="+mj-lt"/>
              <a:buAutoNum type="alphaLcPeriod" startAt="5"/>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Si una Empresa de Distribución o Usuario No Regulado excede su  potencia racionada, el CCE le notificará sujetarse al programa en un plazo de quince (15) minutos. De persistir el exceso, transcurrido el plazo, podrá disponer la desconexión de sus cargas.  </a:t>
            </a:r>
          </a:p>
          <a:p>
            <a:pPr marL="342900" marR="3810" lvl="0" indent="-342900" algn="just" fontAlgn="base">
              <a:lnSpc>
                <a:spcPct val="102000"/>
              </a:lnSpc>
              <a:spcBef>
                <a:spcPts val="0"/>
              </a:spcBef>
              <a:spcAft>
                <a:spcPts val="25"/>
              </a:spcAft>
              <a:buClr>
                <a:srgbClr val="000000"/>
              </a:buClr>
              <a:buSzPts val="1200"/>
              <a:buFont typeface="+mj-lt"/>
              <a:buAutoNum type="alphaLcPeriod" startAt="5"/>
            </a:pPr>
            <a:r>
              <a:rPr lang="es-DO" sz="1800" u="none" strike="noStrike" dirty="0">
                <a:solidFill>
                  <a:srgbClr val="000000"/>
                </a:solidFill>
                <a:effectLst/>
                <a:uFill>
                  <a:solidFill>
                    <a:srgbClr val="000000"/>
                  </a:solidFill>
                </a:uFill>
                <a:latin typeface="Courier New" panose="02070309020205020404" pitchFamily="49" charset="0"/>
                <a:ea typeface="Courier New" panose="02070309020205020404" pitchFamily="49" charset="0"/>
                <a:cs typeface="Courier New" panose="02070309020205020404" pitchFamily="49" charset="0"/>
              </a:rPr>
              <a:t>El CCE informará diariamente al OC y a la SIE la ejecución de los programas de Racionamiento y sustentará los cambios realizados. El OC evaluará su cumplimiento y basado en estos resultados, elaborará los programas de Racionamiento y los Programas Diarios de Operación siguientes. </a:t>
            </a: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58185C7E-93BE-9946-1864-9C05D724AA4C}"/>
              </a:ext>
            </a:extLst>
          </p:cNvPr>
          <p:cNvSpPr/>
          <p:nvPr/>
        </p:nvSpPr>
        <p:spPr>
          <a:xfrm>
            <a:off x="304799" y="1182757"/>
            <a:ext cx="11443253" cy="5357191"/>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646383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E65F-2417-E857-7A0C-A5000D4293EA}"/>
              </a:ext>
            </a:extLst>
          </p:cNvPr>
          <p:cNvSpPr>
            <a:spLocks noGrp="1"/>
          </p:cNvSpPr>
          <p:nvPr>
            <p:ph type="title"/>
          </p:nvPr>
        </p:nvSpPr>
        <p:spPr>
          <a:xfrm>
            <a:off x="2863273" y="2415599"/>
            <a:ext cx="7659254" cy="1325563"/>
          </a:xfrm>
        </p:spPr>
        <p:txBody>
          <a:bodyPr/>
          <a:lstStyle/>
          <a:p>
            <a:r>
              <a:rPr lang="en-US" dirty="0">
                <a:solidFill>
                  <a:srgbClr val="FF0000"/>
                </a:solidFill>
              </a:rPr>
              <a:t>Tercera parte presentación 3/6</a:t>
            </a:r>
          </a:p>
        </p:txBody>
      </p:sp>
    </p:spTree>
    <p:extLst>
      <p:ext uri="{BB962C8B-B14F-4D97-AF65-F5344CB8AC3E}">
        <p14:creationId xmlns:p14="http://schemas.microsoft.com/office/powerpoint/2010/main" val="6427314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811204"/>
            <a:ext cx="11810198" cy="493152"/>
          </a:xfrm>
        </p:spPr>
        <p:txBody>
          <a:bodyPr>
            <a:normAutofit fontScale="90000"/>
          </a:bodyPr>
          <a:lstStyle/>
          <a:p>
            <a:pPr algn="ctr"/>
            <a:r>
              <a:rPr lang="en-US" sz="3600" dirty="0"/>
              <a:t>LEY 100-13: </a:t>
            </a:r>
            <a:r>
              <a:rPr lang="es-DO" sz="3600" dirty="0"/>
              <a:t>CREACIÓN MINISTERIO ENERGÍA Y MINAS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pic>
        <p:nvPicPr>
          <p:cNvPr id="4" name="Picture 3" descr="Ley Dominicana">
            <a:hlinkClick r:id="rId2"/>
            <a:extLst>
              <a:ext uri="{FF2B5EF4-FFF2-40B4-BE49-F238E27FC236}">
                <a16:creationId xmlns:a16="http://schemas.microsoft.com/office/drawing/2014/main" id="{F082A81C-EFCC-8221-982C-FD8616AEA8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2331" y="1546575"/>
            <a:ext cx="3391367" cy="3158484"/>
          </a:xfrm>
          <a:prstGeom prst="rect">
            <a:avLst/>
          </a:prstGeom>
          <a:noFill/>
          <a:ln>
            <a:noFill/>
          </a:ln>
        </p:spPr>
      </p:pic>
      <p:pic>
        <p:nvPicPr>
          <p:cNvPr id="7" name="Picture 6">
            <a:extLst>
              <a:ext uri="{FF2B5EF4-FFF2-40B4-BE49-F238E27FC236}">
                <a16:creationId xmlns:a16="http://schemas.microsoft.com/office/drawing/2014/main" id="{C8C87040-17EA-4DAB-4271-CF1D00F2D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9657" y="5678496"/>
            <a:ext cx="2621046" cy="736600"/>
          </a:xfrm>
          <a:prstGeom prst="rect">
            <a:avLst/>
          </a:prstGeom>
        </p:spPr>
      </p:pic>
    </p:spTree>
    <p:extLst>
      <p:ext uri="{BB962C8B-B14F-4D97-AF65-F5344CB8AC3E}">
        <p14:creationId xmlns:p14="http://schemas.microsoft.com/office/powerpoint/2010/main" val="26637343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LEY 100-13: </a:t>
            </a:r>
            <a:r>
              <a:rPr lang="es-DO" sz="3600" dirty="0"/>
              <a:t>CREACIÓN MINISTERIO ENERGÍA Y MINAS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796148"/>
            <a:ext cx="11319309" cy="7118039"/>
          </a:xfrm>
          <a:prstGeom prst="rect">
            <a:avLst/>
          </a:prstGeom>
          <a:noFill/>
        </p:spPr>
        <p:txBody>
          <a:bodyPr wrap="square" rtlCol="0">
            <a:spAutoFit/>
          </a:bodyPr>
          <a:lstStyle/>
          <a:p>
            <a:pPr marL="22225" marR="0" indent="0" algn="l">
              <a:lnSpc>
                <a:spcPct val="107000"/>
              </a:lnSpc>
              <a:spcBef>
                <a:spcPts val="0"/>
              </a:spcBef>
              <a:spcAft>
                <a:spcPts val="0"/>
              </a:spcAft>
            </a:pPr>
            <a:r>
              <a:rPr lang="es-DO" sz="1800" dirty="0">
                <a:effectLst/>
                <a:latin typeface="Helvetica" panose="020B0604020202020204" pitchFamily="34" charset="0"/>
                <a:ea typeface="Times New Roman" panose="02020603050405020304" pitchFamily="18" charset="0"/>
                <a:cs typeface="Times New Roman" panose="02020603050405020304" pitchFamily="18" charset="0"/>
              </a:rPr>
              <a:t>ARTÍCULO 1: Se crea el Ministerio de Energía y Minas de conformidad con el Artículo 134, de la Constitución de la República, como órgano de la Administración Pública dependiente del Poder Ejecutivo, encargado de la formulación y administración de la política energética y de minería metálica y no metálica nacional.</a:t>
            </a:r>
          </a:p>
          <a:p>
            <a:pPr marL="22225" marR="0" indent="0" algn="l">
              <a:lnSpc>
                <a:spcPct val="107000"/>
              </a:lnSpc>
              <a:spcBef>
                <a:spcPts val="0"/>
              </a:spcBef>
              <a:spcAft>
                <a:spcPts val="0"/>
              </a:spcAft>
            </a:pPr>
            <a:endParaRPr lang="es-DO"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750"/>
              </a:spcAft>
            </a:pPr>
            <a:r>
              <a:rPr lang="es-DO" sz="1800" b="1"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CAPÍTULO II: DE LOS OBJETIVOS DEL MINISTERIO</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ARTÍCULO 3: El Ministerio de Energía y Minas tendrá las siguientes atribuciones en el diseño y ejecución de las políticas públicas:</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a) Formular, adoptar, dirigir y coordinar la política nacional en materia de exploración, explotación, transformación y beneficio de minerales, metálicos y no metálicos;</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b) Velar por la protección, preservación y adecuada explotación de las sustancias minerales que se encuentren en el suelo y subsuelo nacional y submarino de la República Dominicana;</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c) Declarar caducas las concesiones de exploración o explotación minera, por las causales determinadas en la Ley General de Minería, No.146;</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d) Coordinar con el Ministerio de Medioambiente los procedimientos de evaluación de las propuestas de exploración y explotación de minas y canteras;</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e) Formular, adoptar, dirigir y coordinar la política en materia de uso racional de energía y el desarrollo de fuentes alternas de energía, así como promover, organizar y asegurar el desarrollo de los programas de uso racional y eficiente de energía;</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58185C7E-93BE-9946-1864-9C05D724AA4C}"/>
              </a:ext>
            </a:extLst>
          </p:cNvPr>
          <p:cNvSpPr/>
          <p:nvPr/>
        </p:nvSpPr>
        <p:spPr>
          <a:xfrm>
            <a:off x="304799" y="811205"/>
            <a:ext cx="11443253" cy="5981482"/>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18426722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LEY 100-13: </a:t>
            </a:r>
            <a:r>
              <a:rPr lang="es-DO" sz="3600" dirty="0"/>
              <a:t>CREACIÓN MINISTERIO ENERGÍA Y MINAS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3" name="TextBox 2">
            <a:extLst>
              <a:ext uri="{FF2B5EF4-FFF2-40B4-BE49-F238E27FC236}">
                <a16:creationId xmlns:a16="http://schemas.microsoft.com/office/drawing/2014/main" id="{20FAFB64-6FBC-FCA9-2EC4-ADC9E16BD28F}"/>
              </a:ext>
            </a:extLst>
          </p:cNvPr>
          <p:cNvSpPr txBox="1"/>
          <p:nvPr/>
        </p:nvSpPr>
        <p:spPr>
          <a:xfrm>
            <a:off x="600892" y="811204"/>
            <a:ext cx="10798627" cy="5533631"/>
          </a:xfrm>
          <a:prstGeom prst="rect">
            <a:avLst/>
          </a:prstGeom>
          <a:noFill/>
        </p:spPr>
        <p:txBody>
          <a:bodyPr wrap="square" rtlCol="0">
            <a:spAutoFit/>
          </a:bodyPr>
          <a:lstStyle/>
          <a:p>
            <a:pPr marL="0" marR="0" algn="just">
              <a:lnSpc>
                <a:spcPct val="107000"/>
              </a:lnSpc>
              <a:spcBef>
                <a:spcPts val="0"/>
              </a:spcBef>
              <a:spcAft>
                <a:spcPts val="750"/>
              </a:spcAft>
            </a:pPr>
            <a:r>
              <a:rPr lang="es-DO" sz="1800" u="sng" dirty="0">
                <a:effectLst/>
                <a:latin typeface="Helvetica" panose="020B0604020202020204" pitchFamily="34" charset="0"/>
                <a:ea typeface="Times New Roman" panose="02020603050405020304" pitchFamily="18" charset="0"/>
                <a:cs typeface="Times New Roman" panose="02020603050405020304" pitchFamily="18" charset="0"/>
              </a:rPr>
              <a:t>f) Promover políticas que aseguren la cobertura, abastecimiento y accesibilidad de la energía en armonía con el medio ambiente;</a:t>
            </a:r>
            <a:endParaRPr lang="en-US" sz="1800" u="sng"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u="sng" dirty="0">
                <a:effectLst/>
                <a:latin typeface="Helvetica" panose="020B0604020202020204" pitchFamily="34" charset="0"/>
                <a:ea typeface="Times New Roman" panose="02020603050405020304" pitchFamily="18" charset="0"/>
                <a:cs typeface="Times New Roman" panose="02020603050405020304" pitchFamily="18" charset="0"/>
              </a:rPr>
              <a:t>g) Velar por la seguridad nacional en términos energéticos, desde la política del almacenamiento de suministros, infraestructura para la distribución y transmisión eficiente de los mismos, diseño de composición ideal de la matriz energética y planes para su consecución y todos los temas relacionados;</a:t>
            </a:r>
            <a:endParaRPr lang="en-US" sz="1800" u="sng"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u="sng" dirty="0">
                <a:effectLst/>
                <a:latin typeface="Helvetica" panose="020B0604020202020204" pitchFamily="34" charset="0"/>
                <a:ea typeface="Times New Roman" panose="02020603050405020304" pitchFamily="18" charset="0"/>
                <a:cs typeface="Times New Roman" panose="02020603050405020304" pitchFamily="18" charset="0"/>
              </a:rPr>
              <a:t>h) Velar por el cumplimiento de las normas de seguridad y mantenimiento de las infraestructuras energéticas;</a:t>
            </a:r>
            <a:endParaRPr lang="en-US" sz="1800" u="sng"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u="sng" dirty="0">
                <a:effectLst/>
                <a:latin typeface="Helvetica" panose="020B0604020202020204" pitchFamily="34" charset="0"/>
                <a:ea typeface="Times New Roman" panose="02020603050405020304" pitchFamily="18" charset="0"/>
                <a:cs typeface="Times New Roman" panose="02020603050405020304" pitchFamily="18" charset="0"/>
              </a:rPr>
              <a:t>i) Diseñar planes y proyectos para la construcción de nuevas infraestructuras energéticas estratégicas relacionadas al transporte de combustibles, almacenaje, refinamiento y gasoductos, oleoductos y redes de transmisión y distribución;</a:t>
            </a:r>
            <a:endParaRPr lang="en-US" sz="1800" u="sng"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u="sng" dirty="0">
                <a:effectLst/>
                <a:latin typeface="Helvetica" panose="020B0604020202020204" pitchFamily="34" charset="0"/>
                <a:ea typeface="Times New Roman" panose="02020603050405020304" pitchFamily="18" charset="0"/>
                <a:cs typeface="Times New Roman" panose="02020603050405020304" pitchFamily="18" charset="0"/>
              </a:rPr>
              <a:t>j) Realizar permanentemente el estudio y evaluación de la interacción de energía y transporte y formulación de planes y proyectos para su eficientización;</a:t>
            </a:r>
          </a:p>
          <a:p>
            <a:pPr marL="0" marR="0" algn="just">
              <a:lnSpc>
                <a:spcPct val="107000"/>
              </a:lnSpc>
              <a:spcBef>
                <a:spcPts val="0"/>
              </a:spcBef>
              <a:spcAft>
                <a:spcPts val="750"/>
              </a:spcAft>
            </a:pPr>
            <a:endParaRPr lang="en-US" sz="1800" u="sng"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58185C7E-93BE-9946-1864-9C05D724AA4C}"/>
              </a:ext>
            </a:extLst>
          </p:cNvPr>
          <p:cNvSpPr/>
          <p:nvPr/>
        </p:nvSpPr>
        <p:spPr>
          <a:xfrm>
            <a:off x="513806" y="565935"/>
            <a:ext cx="11077302" cy="5981482"/>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6" name="Picture 5">
            <a:extLst>
              <a:ext uri="{FF2B5EF4-FFF2-40B4-BE49-F238E27FC236}">
                <a16:creationId xmlns:a16="http://schemas.microsoft.com/office/drawing/2014/main" id="{42C7E2BC-DED4-5655-22C1-165B36F44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0062" y="5709526"/>
            <a:ext cx="2621046" cy="736600"/>
          </a:xfrm>
          <a:prstGeom prst="rect">
            <a:avLst/>
          </a:prstGeom>
        </p:spPr>
      </p:pic>
    </p:spTree>
    <p:extLst>
      <p:ext uri="{BB962C8B-B14F-4D97-AF65-F5344CB8AC3E}">
        <p14:creationId xmlns:p14="http://schemas.microsoft.com/office/powerpoint/2010/main" val="8856393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LEY 100-13: </a:t>
            </a:r>
            <a:r>
              <a:rPr lang="es-DO" sz="3600" dirty="0"/>
              <a:t>CREACIÓN MINISTERIO ENERGÍA Y MINAS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588329"/>
            <a:ext cx="11319309" cy="4940904"/>
          </a:xfrm>
          <a:prstGeom prst="rect">
            <a:avLst/>
          </a:prstGeom>
          <a:noFill/>
        </p:spPr>
        <p:txBody>
          <a:bodyPr wrap="square" rtlCol="0">
            <a:spAutoFit/>
          </a:bodyPr>
          <a:lstStyle/>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k) En coordinación con el Ministerio de Industria y Comercio, promover el ahorro y consumo racional de hidrocarburos;</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I) Dinamizar la prospección, exploración y explotación de recursos energéticos tanto de hidrocarburos como de carbón mineral y gas natural;</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m) Ordenar y/o realizar los estudios necesarios para evaluar el potencial de hidrocarburos fósiles en República Dominicana;</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n) Conceder los permisos de exploración y las concesiones para la explotación de hidrocarburos de conformidad con las normas que se dicten sobre la materia;</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o) Coordinar con el Ministerio de Medioambiente los procedimientos de evaluación de las propuestas de exploración y explotación de hidrocarburos;</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endParaRPr lang="en-US" sz="1800" u="sng"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58185C7E-93BE-9946-1864-9C05D724AA4C}"/>
              </a:ext>
            </a:extLst>
          </p:cNvPr>
          <p:cNvSpPr/>
          <p:nvPr/>
        </p:nvSpPr>
        <p:spPr>
          <a:xfrm>
            <a:off x="304799" y="565935"/>
            <a:ext cx="11443253" cy="3579345"/>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6" name="Picture 5">
            <a:extLst>
              <a:ext uri="{FF2B5EF4-FFF2-40B4-BE49-F238E27FC236}">
                <a16:creationId xmlns:a16="http://schemas.microsoft.com/office/drawing/2014/main" id="{5DD81637-6AFC-6FF7-945C-3F9B3AC0F2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6978" y="5628237"/>
            <a:ext cx="2621046" cy="736600"/>
          </a:xfrm>
          <a:prstGeom prst="rect">
            <a:avLst/>
          </a:prstGeom>
        </p:spPr>
      </p:pic>
    </p:spTree>
    <p:extLst>
      <p:ext uri="{BB962C8B-B14F-4D97-AF65-F5344CB8AC3E}">
        <p14:creationId xmlns:p14="http://schemas.microsoft.com/office/powerpoint/2010/main" val="29498603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LEY 100-13: </a:t>
            </a:r>
            <a:r>
              <a:rPr lang="es-DO" sz="3600" dirty="0"/>
              <a:t>CREACIÓN MINISTERIO ENERGÍA Y MINAS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588329"/>
            <a:ext cx="11319309" cy="6821676"/>
          </a:xfrm>
          <a:prstGeom prst="rect">
            <a:avLst/>
          </a:prstGeom>
          <a:noFill/>
        </p:spPr>
        <p:txBody>
          <a:bodyPr wrap="square" rtlCol="0">
            <a:spAutoFit/>
          </a:bodyPr>
          <a:lstStyle/>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CAPÍTULO II DE LAS ATRIBUCIONES DEL MINISTRO</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b="1"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ARTÍCULO 7: Corresponde al Ministro de Energía y Minas:</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effectLst/>
                <a:latin typeface="Helvetica" panose="020B0604020202020204" pitchFamily="34" charset="0"/>
                <a:ea typeface="Times New Roman" panose="02020603050405020304" pitchFamily="18" charset="0"/>
                <a:cs typeface="Times New Roman" panose="02020603050405020304" pitchFamily="18" charset="0"/>
              </a:rPr>
              <a:t>a) Presidir la Comisión Nacional de Energía.</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effectLst/>
                <a:latin typeface="Helvetica" panose="020B0604020202020204" pitchFamily="34" charset="0"/>
                <a:ea typeface="Times New Roman" panose="02020603050405020304" pitchFamily="18" charset="0"/>
                <a:cs typeface="Times New Roman" panose="02020603050405020304" pitchFamily="18" charset="0"/>
              </a:rPr>
              <a:t>b) Dirigir la formulación, el seguimiento y la evaluación de las políticas energética y minera, incluyendo los hidrocarburos, el gas natural y la energía nuclear.</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b="1" dirty="0">
                <a:effectLst/>
                <a:latin typeface="Helvetica" panose="020B0604020202020204" pitchFamily="34" charset="0"/>
                <a:ea typeface="Times New Roman" panose="02020603050405020304" pitchFamily="18" charset="0"/>
                <a:cs typeface="Times New Roman" panose="02020603050405020304" pitchFamily="18" charset="0"/>
              </a:rPr>
              <a:t>CAPÍTULO III DE LOS ORGANISMOS ADSCRITOS ARTÍCULO 9</a:t>
            </a:r>
            <a:r>
              <a:rPr lang="es-DO" sz="1800" dirty="0">
                <a:effectLst/>
                <a:latin typeface="Helvetica" panose="020B0604020202020204" pitchFamily="34" charset="0"/>
                <a:ea typeface="Times New Roman" panose="02020603050405020304" pitchFamily="18" charset="0"/>
                <a:cs typeface="Times New Roman" panose="02020603050405020304" pitchFamily="18" charset="0"/>
              </a:rPr>
              <a:t>: De conformidad con la Ley Orgánica de la Administración Pública, que ordena que los organismos descentralizados se encuentren adscritos al Ministerio más a fin a sus cometidos institucionales, quedan adscritas al Ministerio de Energía y Minas: la Comisión Nacional de Energía, la Corporación Dominicana de Empresas Eléctricas Estatales (CDEEE), la Superintendencia de Electricidad (SIE), la Dirección General de Minería, el Servicio Geológico Nacional (SGN); así como, cualquier organismo descentralizado creado o por crear con incidencia en el sector de energía y minas.</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b="1" dirty="0">
                <a:effectLst/>
                <a:latin typeface="Helvetica" panose="020B0604020202020204" pitchFamily="34" charset="0"/>
                <a:ea typeface="Times New Roman" panose="02020603050405020304" pitchFamily="18" charset="0"/>
                <a:cs typeface="Times New Roman" panose="02020603050405020304" pitchFamily="18" charset="0"/>
              </a:rPr>
              <a:t>ARTÍCULO 10</a:t>
            </a:r>
            <a:r>
              <a:rPr lang="es-DO" sz="1800" dirty="0">
                <a:effectLst/>
                <a:latin typeface="Helvetica" panose="020B0604020202020204" pitchFamily="34" charset="0"/>
                <a:ea typeface="Times New Roman" panose="02020603050405020304" pitchFamily="18" charset="0"/>
                <a:cs typeface="Times New Roman" panose="02020603050405020304" pitchFamily="18" charset="0"/>
              </a:rPr>
              <a:t>: Se modifica el Artículo 16, de la Ley 125-01, que integra la Comisión Nacional de Energía, para que en lo adelante sea presidida por el (la) Ministro(a) de Energía y Minas e integrada por el (la) Ministro(a) de Economía, Planificación y Desarrollo, el (la) Ministro(a) de Hacienda, el (la) Ministro(a) de Industria, Comercio y Pymes y el (la) Ministro(a) de Medio Ambiente y Recursos Naturales.</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endParaRPr lang="en-US" sz="1800" u="sng"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804714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LEY 100-13: </a:t>
            </a:r>
            <a:r>
              <a:rPr lang="es-DO" sz="3600" dirty="0"/>
              <a:t>CREACIÓN MINISTERIO ENERGÍA Y MINAS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3" name="TextBox 2">
            <a:extLst>
              <a:ext uri="{FF2B5EF4-FFF2-40B4-BE49-F238E27FC236}">
                <a16:creationId xmlns:a16="http://schemas.microsoft.com/office/drawing/2014/main" id="{20FAFB64-6FBC-FCA9-2EC4-ADC9E16BD28F}"/>
              </a:ext>
            </a:extLst>
          </p:cNvPr>
          <p:cNvSpPr txBox="1"/>
          <p:nvPr/>
        </p:nvSpPr>
        <p:spPr>
          <a:xfrm>
            <a:off x="304799" y="588329"/>
            <a:ext cx="11319309" cy="6821676"/>
          </a:xfrm>
          <a:prstGeom prst="rect">
            <a:avLst/>
          </a:prstGeom>
          <a:noFill/>
        </p:spPr>
        <p:txBody>
          <a:bodyPr wrap="square" rtlCol="0">
            <a:spAutoFit/>
          </a:bodyPr>
          <a:lstStyle/>
          <a:p>
            <a:pPr marL="0" marR="0" algn="just">
              <a:lnSpc>
                <a:spcPct val="107000"/>
              </a:lnSpc>
              <a:spcBef>
                <a:spcPts val="0"/>
              </a:spcBef>
              <a:spcAft>
                <a:spcPts val="750"/>
              </a:spcAft>
            </a:pPr>
            <a:r>
              <a:rPr lang="es-DO" sz="18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CAPÍTULO II DE LAS ATRIBUCIONES DEL MINISTRO</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b="1"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ARTÍCULO 7: Corresponde al Ministro de Energía y Minas:</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effectLst/>
                <a:latin typeface="Helvetica" panose="020B0604020202020204" pitchFamily="34" charset="0"/>
                <a:ea typeface="Times New Roman" panose="02020603050405020304" pitchFamily="18" charset="0"/>
                <a:cs typeface="Times New Roman" panose="02020603050405020304" pitchFamily="18" charset="0"/>
              </a:rPr>
              <a:t>a) Presidir la Comisión Nacional de Energía.</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dirty="0">
                <a:effectLst/>
                <a:latin typeface="Helvetica" panose="020B0604020202020204" pitchFamily="34" charset="0"/>
                <a:ea typeface="Times New Roman" panose="02020603050405020304" pitchFamily="18" charset="0"/>
                <a:cs typeface="Times New Roman" panose="02020603050405020304" pitchFamily="18" charset="0"/>
              </a:rPr>
              <a:t>b) Dirigir la formulación, el seguimiento y la evaluación de las políticas energética y minera, incluyendo los hidrocarburos, el gas natural y la energía nuclear.</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b="1" dirty="0">
                <a:effectLst/>
                <a:latin typeface="Helvetica" panose="020B0604020202020204" pitchFamily="34" charset="0"/>
                <a:ea typeface="Times New Roman" panose="02020603050405020304" pitchFamily="18" charset="0"/>
                <a:cs typeface="Times New Roman" panose="02020603050405020304" pitchFamily="18" charset="0"/>
              </a:rPr>
              <a:t>CAPÍTULO III DE LOS ORGANISMOS ADSCRITOS ARTÍCULO 9</a:t>
            </a:r>
            <a:r>
              <a:rPr lang="es-DO" sz="1800" dirty="0">
                <a:effectLst/>
                <a:latin typeface="Helvetica" panose="020B0604020202020204" pitchFamily="34" charset="0"/>
                <a:ea typeface="Times New Roman" panose="02020603050405020304" pitchFamily="18" charset="0"/>
                <a:cs typeface="Times New Roman" panose="02020603050405020304" pitchFamily="18" charset="0"/>
              </a:rPr>
              <a:t>: De conformidad con la Ley Orgánica de la Administración Pública, que ordena que los organismos descentralizados se encuentren adscritos al Ministerio más a fin a sus cometidos institucionales, quedan adscritas al Ministerio de Energía y Minas: la Comisión Nacional de Energía, la Corporación Dominicana de Empresas Eléctricas Estatales (CDEEE), la Superintendencia de Electricidad (SIE), la Dirección General de Minería, el Servicio Geológico Nacional (SGN); así como, cualquier organismo descentralizado creado o por crear con incidencia en el sector de energía y minas.</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r>
              <a:rPr lang="es-DO" sz="1800" b="1" dirty="0">
                <a:effectLst/>
                <a:latin typeface="Helvetica" panose="020B0604020202020204" pitchFamily="34" charset="0"/>
                <a:ea typeface="Times New Roman" panose="02020603050405020304" pitchFamily="18" charset="0"/>
                <a:cs typeface="Times New Roman" panose="02020603050405020304" pitchFamily="18" charset="0"/>
              </a:rPr>
              <a:t>ARTÍCULO 10</a:t>
            </a:r>
            <a:r>
              <a:rPr lang="es-DO" sz="1800" dirty="0">
                <a:effectLst/>
                <a:latin typeface="Helvetica" panose="020B0604020202020204" pitchFamily="34" charset="0"/>
                <a:ea typeface="Times New Roman" panose="02020603050405020304" pitchFamily="18" charset="0"/>
                <a:cs typeface="Times New Roman" panose="02020603050405020304" pitchFamily="18" charset="0"/>
              </a:rPr>
              <a:t>: Se modifica el Artículo 16, de la Ley 125-01, que integra la Comisión Nacional de Energía, para que en lo adelante sea presidida por el (la) Ministro(a) de Energía y Minas e integrada por el (la) Ministro(a) de Economía, Planificación y Desarrollo, el (la) Ministro(a) de Hacienda, el (la) Ministro(a) de Industria, Comercio y Pymes y el (la) Ministro(a) de Medio Ambiente y Recursos Naturales.</a:t>
            </a: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endParaRPr lang="en-US" sz="1800" u="sng" dirty="0">
              <a:effectLst/>
              <a:latin typeface="Shree Devanagari 714" panose="02000600000000000000"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750"/>
              </a:spcAft>
            </a:pPr>
            <a:endParaRPr lang="en-US" sz="1800" dirty="0">
              <a:effectLst/>
              <a:latin typeface="Shree Devanagari 714" panose="02000600000000000000" pitchFamily="2" charset="0"/>
              <a:ea typeface="Calibri" panose="020F0502020204030204" pitchFamily="34" charset="0"/>
              <a:cs typeface="Times New Roman" panose="02020603050405020304" pitchFamily="18" charset="0"/>
            </a:endParaRPr>
          </a:p>
          <a:p>
            <a:pPr marL="17780" marR="3810" indent="1905" algn="just">
              <a:lnSpc>
                <a:spcPct val="102000"/>
              </a:lnSpc>
              <a:spcBef>
                <a:spcPts val="0"/>
              </a:spcBef>
              <a:spcAft>
                <a:spcPts val="25"/>
              </a:spcAft>
            </a:pPr>
            <a:endParaRPr lang="es-DO" sz="1800" dirty="0">
              <a:solidFill>
                <a:srgbClr val="000000"/>
              </a:solidFill>
              <a:effectLst/>
              <a:latin typeface="Courier New" panose="02070309020205020404" pitchFamily="49" charset="0"/>
              <a:ea typeface="Courier New" panose="02070309020205020404" pitchFamily="49" charset="0"/>
            </a:endParaRPr>
          </a:p>
          <a:p>
            <a:pPr marL="22225" marR="0" indent="0" algn="l">
              <a:lnSpc>
                <a:spcPct val="107000"/>
              </a:lnSpc>
              <a:spcBef>
                <a:spcPts val="0"/>
              </a:spcBef>
              <a:spcAft>
                <a:spcPts val="60"/>
              </a:spcAft>
            </a:pPr>
            <a:endParaRPr lang="es-DO" sz="1800" dirty="0">
              <a:solidFill>
                <a:srgbClr val="000000"/>
              </a:solidFill>
              <a:effectLst/>
              <a:latin typeface="Courier New" panose="02070309020205020404" pitchFamily="49" charset="0"/>
              <a:ea typeface="Courier New" panose="02070309020205020404" pitchFamily="49" charset="0"/>
            </a:endParaRPr>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4696756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811204"/>
            <a:ext cx="11810198" cy="493152"/>
          </a:xfrm>
        </p:spPr>
        <p:txBody>
          <a:bodyPr>
            <a:normAutofit fontScale="90000"/>
          </a:bodyPr>
          <a:lstStyle/>
          <a:p>
            <a:pPr algn="ctr"/>
            <a:r>
              <a:rPr lang="en-US" sz="3600" dirty="0"/>
              <a:t>LEY 57-07</a:t>
            </a:r>
          </a:p>
        </p:txBody>
      </p:sp>
      <p:pic>
        <p:nvPicPr>
          <p:cNvPr id="7" name="Picture 6">
            <a:extLst>
              <a:ext uri="{FF2B5EF4-FFF2-40B4-BE49-F238E27FC236}">
                <a16:creationId xmlns:a16="http://schemas.microsoft.com/office/drawing/2014/main" id="{C8C87040-17EA-4DAB-4271-CF1D00F2DD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9657" y="5678496"/>
            <a:ext cx="2621046" cy="736600"/>
          </a:xfrm>
          <a:prstGeom prst="rect">
            <a:avLst/>
          </a:prstGeom>
        </p:spPr>
      </p:pic>
      <p:pic>
        <p:nvPicPr>
          <p:cNvPr id="1026" name="Picture 2">
            <a:extLst>
              <a:ext uri="{FF2B5EF4-FFF2-40B4-BE49-F238E27FC236}">
                <a16:creationId xmlns:a16="http://schemas.microsoft.com/office/drawing/2014/main" id="{0C306B6F-5798-FEC9-ACFE-948CE78AEBC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1193" y="1057780"/>
            <a:ext cx="3390377" cy="53680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BD2DEE5-6266-C557-1637-8EF503BE40E0}"/>
              </a:ext>
            </a:extLst>
          </p:cNvPr>
          <p:cNvPicPr>
            <a:picLocks noChangeAspect="1"/>
          </p:cNvPicPr>
          <p:nvPr/>
        </p:nvPicPr>
        <p:blipFill>
          <a:blip r:embed="rId4"/>
          <a:stretch>
            <a:fillRect/>
          </a:stretch>
        </p:blipFill>
        <p:spPr>
          <a:xfrm>
            <a:off x="4264342" y="1653948"/>
            <a:ext cx="4638675" cy="3114675"/>
          </a:xfrm>
          <a:prstGeom prst="rect">
            <a:avLst/>
          </a:prstGeom>
        </p:spPr>
      </p:pic>
      <p:grpSp>
        <p:nvGrpSpPr>
          <p:cNvPr id="6" name="Group 5">
            <a:extLst>
              <a:ext uri="{FF2B5EF4-FFF2-40B4-BE49-F238E27FC236}">
                <a16:creationId xmlns:a16="http://schemas.microsoft.com/office/drawing/2014/main" id="{B6C22099-A18E-9233-80CE-E334A45CA956}"/>
              </a:ext>
            </a:extLst>
          </p:cNvPr>
          <p:cNvGrpSpPr/>
          <p:nvPr/>
        </p:nvGrpSpPr>
        <p:grpSpPr>
          <a:xfrm>
            <a:off x="8903017" y="1734936"/>
            <a:ext cx="3291840" cy="3532005"/>
            <a:chOff x="826459" y="695962"/>
            <a:chExt cx="4686541" cy="3971288"/>
          </a:xfrm>
        </p:grpSpPr>
        <p:pic>
          <p:nvPicPr>
            <p:cNvPr id="8" name="Picture 7">
              <a:extLst>
                <a:ext uri="{FF2B5EF4-FFF2-40B4-BE49-F238E27FC236}">
                  <a16:creationId xmlns:a16="http://schemas.microsoft.com/office/drawing/2014/main" id="{374A76A9-D1D5-9B2D-241A-3E58872D8615}"/>
                </a:ext>
              </a:extLst>
            </p:cNvPr>
            <p:cNvPicPr>
              <a:picLocks noChangeAspect="1"/>
            </p:cNvPicPr>
            <p:nvPr/>
          </p:nvPicPr>
          <p:blipFill>
            <a:blip r:embed="rId5"/>
            <a:stretch>
              <a:fillRect/>
            </a:stretch>
          </p:blipFill>
          <p:spPr>
            <a:xfrm>
              <a:off x="826459" y="695962"/>
              <a:ext cx="4686541" cy="2617796"/>
            </a:xfrm>
            <a:prstGeom prst="rect">
              <a:avLst/>
            </a:prstGeom>
          </p:spPr>
        </p:pic>
        <p:pic>
          <p:nvPicPr>
            <p:cNvPr id="9" name="Picture 8">
              <a:extLst>
                <a:ext uri="{FF2B5EF4-FFF2-40B4-BE49-F238E27FC236}">
                  <a16:creationId xmlns:a16="http://schemas.microsoft.com/office/drawing/2014/main" id="{0F690B40-4A8D-438D-76A5-E21D4E492D93}"/>
                </a:ext>
              </a:extLst>
            </p:cNvPr>
            <p:cNvPicPr>
              <a:picLocks noChangeAspect="1"/>
            </p:cNvPicPr>
            <p:nvPr/>
          </p:nvPicPr>
          <p:blipFill>
            <a:blip r:embed="rId6"/>
            <a:stretch>
              <a:fillRect/>
            </a:stretch>
          </p:blipFill>
          <p:spPr>
            <a:xfrm>
              <a:off x="936035" y="3429000"/>
              <a:ext cx="4067175" cy="1238250"/>
            </a:xfrm>
            <a:prstGeom prst="rect">
              <a:avLst/>
            </a:prstGeom>
          </p:spPr>
        </p:pic>
      </p:grpSp>
      <p:sp>
        <p:nvSpPr>
          <p:cNvPr id="10" name="Left Brace 9">
            <a:extLst>
              <a:ext uri="{FF2B5EF4-FFF2-40B4-BE49-F238E27FC236}">
                <a16:creationId xmlns:a16="http://schemas.microsoft.com/office/drawing/2014/main" id="{3FB7DAB9-FDC0-032F-66B5-D8D26FADE5B9}"/>
              </a:ext>
            </a:extLst>
          </p:cNvPr>
          <p:cNvSpPr/>
          <p:nvPr/>
        </p:nvSpPr>
        <p:spPr>
          <a:xfrm>
            <a:off x="8466190" y="1802674"/>
            <a:ext cx="609599" cy="3553097"/>
          </a:xfrm>
          <a:prstGeom prst="leftBrace">
            <a:avLst/>
          </a:prstGeom>
          <a:ln w="28575"/>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488595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LEY 57-07: </a:t>
            </a:r>
            <a:r>
              <a:rPr lang="es-DO" sz="3600" dirty="0"/>
              <a:t>SOBRE INCENTIVO DE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11" name="TextBox 10">
            <a:extLst>
              <a:ext uri="{FF2B5EF4-FFF2-40B4-BE49-F238E27FC236}">
                <a16:creationId xmlns:a16="http://schemas.microsoft.com/office/drawing/2014/main" id="{774E9769-233F-523F-000C-AE0222DEE5BC}"/>
              </a:ext>
            </a:extLst>
          </p:cNvPr>
          <p:cNvSpPr txBox="1"/>
          <p:nvPr/>
        </p:nvSpPr>
        <p:spPr>
          <a:xfrm>
            <a:off x="443949" y="811204"/>
            <a:ext cx="10781400" cy="3757182"/>
          </a:xfrm>
          <a:prstGeom prst="rect">
            <a:avLst/>
          </a:prstGeom>
          <a:noFill/>
        </p:spPr>
        <p:txBody>
          <a:bodyPr wrap="square">
            <a:spAutoFit/>
          </a:bodyPr>
          <a:lstStyle/>
          <a:p>
            <a:pPr marL="0" marR="0">
              <a:spcBef>
                <a:spcPts val="0"/>
              </a:spcBef>
              <a:spcAft>
                <a:spcPts val="0"/>
              </a:spcAft>
            </a:pPr>
            <a:r>
              <a:rPr lang="es-DO" sz="20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ARTÍCULO 20.- </a:t>
            </a:r>
            <a:r>
              <a:rPr lang="es-DO" sz="20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DE</a:t>
            </a:r>
            <a:r>
              <a:rPr lang="es-DO" sz="20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20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LOS EXCEDENTES DE ELECTRICIDAD ENVIADOS A LAS REDES.</a:t>
            </a:r>
          </a:p>
          <a:p>
            <a:pPr marL="0" marR="0">
              <a:spcBef>
                <a:spcPts val="0"/>
              </a:spcBef>
              <a:spcAft>
                <a:spcPts val="0"/>
              </a:spcAft>
            </a:pPr>
            <a:endParaRPr lang="es-DO" sz="1600" dirty="0">
              <a:solidFill>
                <a:srgbClr val="003449"/>
              </a:solidFill>
              <a:latin typeface="Times New Roman" panose="02020603050405020304" pitchFamily="18" charset="0"/>
              <a:ea typeface="Times New Roman" panose="02020603050405020304" pitchFamily="18" charset="0"/>
              <a:cs typeface="Arial" panose="020B0604020202020204" pitchFamily="34" charset="0"/>
            </a:endParaRPr>
          </a:p>
          <a:p>
            <a:pPr marL="0" marR="0">
              <a:spcBef>
                <a:spcPts val="0"/>
              </a:spcBef>
              <a:spcAft>
                <a:spcPts val="0"/>
              </a:spcAft>
            </a:pPr>
            <a:r>
              <a:rPr lang="es-DO" sz="12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6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Las Empresas Distribuidoras estarán</a:t>
            </a:r>
            <a:r>
              <a:rPr lang="es-DO" sz="12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6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obligadas a comprarles sus excedentes a precios regulados por la SIE, previo estudio y recomendación del CNE, a los usuarios regulados y no regulados que instalen sistemas para aprovechar recursos renovables para producir electricidad con la posibilidad de generar excedentes que pueden ser enviados a las redes del SENI.</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0000"/>
              </a:lnSpc>
              <a:spcBef>
                <a:spcPts val="0"/>
              </a:spcBef>
              <a:spcAft>
                <a:spcPts val="0"/>
              </a:spcAft>
            </a:pPr>
            <a:br>
              <a:rPr lang="es-DO" sz="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b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Las transacciones económicas relativas a estas ventas se ajustarán a lo establecido en la Ley General de Electricidad, No.125-01, del 26 de julio del 2001, y su Reglamento.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15"/>
              </a:lnSpc>
              <a:spcBef>
                <a:spcPts val="0"/>
              </a:spcBef>
              <a:spcAft>
                <a:spcPts val="0"/>
              </a:spcAft>
            </a:pPr>
            <a:r>
              <a:rPr lang="es-DO" sz="14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08000"/>
              </a:lnSpc>
              <a:spcBef>
                <a:spcPts val="0"/>
              </a:spcBef>
              <a:spcAft>
                <a:spcPts val="0"/>
              </a:spcAft>
            </a:pPr>
            <a:r>
              <a:rPr lang="es-DO" sz="20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ARTÍCULO 21.-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Todas las autoridades del subsector eléctrico</a:t>
            </a:r>
            <a:r>
              <a:rPr lang="es-DO" sz="20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procurarán que el 25% de las necesidades del servicio para el año 2025, sean suplidas a partir de fuentes de energías renovables. Para el año 2015, por lo menos un 10% de la energía comprada por las empresas distribuidoras y comercializadoras provendrán de fuentes de energías renovables.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273827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LEY 57-07: </a:t>
            </a:r>
            <a:r>
              <a:rPr lang="es-DO" sz="3600" dirty="0"/>
              <a:t>SOBRE INCENTIVO DE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11" name="TextBox 10">
            <a:extLst>
              <a:ext uri="{FF2B5EF4-FFF2-40B4-BE49-F238E27FC236}">
                <a16:creationId xmlns:a16="http://schemas.microsoft.com/office/drawing/2014/main" id="{774E9769-233F-523F-000C-AE0222DEE5BC}"/>
              </a:ext>
            </a:extLst>
          </p:cNvPr>
          <p:cNvSpPr txBox="1"/>
          <p:nvPr/>
        </p:nvSpPr>
        <p:spPr>
          <a:xfrm>
            <a:off x="443949" y="811204"/>
            <a:ext cx="10781400" cy="3757182"/>
          </a:xfrm>
          <a:prstGeom prst="rect">
            <a:avLst/>
          </a:prstGeom>
          <a:noFill/>
        </p:spPr>
        <p:txBody>
          <a:bodyPr wrap="square">
            <a:spAutoFit/>
          </a:bodyPr>
          <a:lstStyle/>
          <a:p>
            <a:pPr marL="0" marR="0">
              <a:spcBef>
                <a:spcPts val="0"/>
              </a:spcBef>
              <a:spcAft>
                <a:spcPts val="0"/>
              </a:spcAft>
            </a:pPr>
            <a:r>
              <a:rPr lang="es-DO" sz="20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ARTÍCULO 20.- </a:t>
            </a:r>
            <a:r>
              <a:rPr lang="es-DO" sz="20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DE</a:t>
            </a:r>
            <a:r>
              <a:rPr lang="es-DO" sz="20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20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LOS EXCEDENTES DE ELECTRICIDAD ENVIADOS A LAS REDES.</a:t>
            </a:r>
          </a:p>
          <a:p>
            <a:pPr marL="0" marR="0">
              <a:spcBef>
                <a:spcPts val="0"/>
              </a:spcBef>
              <a:spcAft>
                <a:spcPts val="0"/>
              </a:spcAft>
            </a:pPr>
            <a:endParaRPr lang="es-DO" sz="1600" dirty="0">
              <a:solidFill>
                <a:srgbClr val="003449"/>
              </a:solidFill>
              <a:latin typeface="Times New Roman" panose="02020603050405020304" pitchFamily="18" charset="0"/>
              <a:ea typeface="Times New Roman" panose="02020603050405020304" pitchFamily="18" charset="0"/>
              <a:cs typeface="Arial" panose="020B0604020202020204" pitchFamily="34" charset="0"/>
            </a:endParaRPr>
          </a:p>
          <a:p>
            <a:pPr marL="0" marR="0">
              <a:spcBef>
                <a:spcPts val="0"/>
              </a:spcBef>
              <a:spcAft>
                <a:spcPts val="0"/>
              </a:spcAft>
            </a:pPr>
            <a:r>
              <a:rPr lang="es-DO" sz="12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6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Las Empresas Distribuidoras estarán</a:t>
            </a:r>
            <a:r>
              <a:rPr lang="es-DO" sz="12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6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obligadas a comprarles sus excedentes a precios regulados por la SIE, previo estudio y recomendación del CNE, a los usuarios regulados y no regulados que instalen sistemas para aprovechar recursos renovables para producir electricidad con la posibilidad de generar excedentes que pueden ser enviados a las redes del SENI.</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0000"/>
              </a:lnSpc>
              <a:spcBef>
                <a:spcPts val="0"/>
              </a:spcBef>
              <a:spcAft>
                <a:spcPts val="0"/>
              </a:spcAft>
            </a:pPr>
            <a:br>
              <a:rPr lang="es-DO" sz="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b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Las transacciones económicas relativas a estas ventas se ajustarán a lo establecido en la Ley General de Electricidad, No.125-01, del 26 de julio del 2001, y su Reglamento.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15"/>
              </a:lnSpc>
              <a:spcBef>
                <a:spcPts val="0"/>
              </a:spcBef>
              <a:spcAft>
                <a:spcPts val="0"/>
              </a:spcAft>
            </a:pPr>
            <a:r>
              <a:rPr lang="es-DO" sz="14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08000"/>
              </a:lnSpc>
              <a:spcBef>
                <a:spcPts val="0"/>
              </a:spcBef>
              <a:spcAft>
                <a:spcPts val="0"/>
              </a:spcAft>
            </a:pPr>
            <a:r>
              <a:rPr lang="es-DO" sz="20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ARTÍCULO 21.-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Todas las autoridades del subsector eléctrico</a:t>
            </a:r>
            <a:r>
              <a:rPr lang="es-DO" sz="20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procurarán que el 25% de las necesidades del servicio para el año 2025, sean suplidas a partir de fuentes de energías renovables. Para el año 2015, por lo menos un 10% de la energía comprada por las empresas distribuidoras y comercializadoras provendrán de fuentes de energías renovables.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02633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4" name="Picture 3">
            <a:extLst>
              <a:ext uri="{FF2B5EF4-FFF2-40B4-BE49-F238E27FC236}">
                <a16:creationId xmlns:a16="http://schemas.microsoft.com/office/drawing/2014/main" id="{925DE7F3-B6DF-E11A-2088-FDE4F6A343E3}"/>
              </a:ext>
            </a:extLst>
          </p:cNvPr>
          <p:cNvPicPr>
            <a:picLocks noChangeAspect="1"/>
          </p:cNvPicPr>
          <p:nvPr/>
        </p:nvPicPr>
        <p:blipFill>
          <a:blip r:embed="rId2"/>
          <a:stretch>
            <a:fillRect/>
          </a:stretch>
        </p:blipFill>
        <p:spPr>
          <a:xfrm>
            <a:off x="3056080" y="1410788"/>
            <a:ext cx="5539384" cy="2757216"/>
          </a:xfrm>
          <a:prstGeom prst="rect">
            <a:avLst/>
          </a:prstGeom>
        </p:spPr>
      </p:pic>
    </p:spTree>
    <p:extLst>
      <p:ext uri="{BB962C8B-B14F-4D97-AF65-F5344CB8AC3E}">
        <p14:creationId xmlns:p14="http://schemas.microsoft.com/office/powerpoint/2010/main" val="33648412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pic>
        <p:nvPicPr>
          <p:cNvPr id="6" name="Picture 5">
            <a:extLst>
              <a:ext uri="{FF2B5EF4-FFF2-40B4-BE49-F238E27FC236}">
                <a16:creationId xmlns:a16="http://schemas.microsoft.com/office/drawing/2014/main" id="{09BD4D48-7ACE-2327-D1F7-7D35C6D2521F}"/>
              </a:ext>
            </a:extLst>
          </p:cNvPr>
          <p:cNvPicPr>
            <a:picLocks noChangeAspect="1"/>
          </p:cNvPicPr>
          <p:nvPr/>
        </p:nvPicPr>
        <p:blipFill>
          <a:blip r:embed="rId2"/>
          <a:stretch>
            <a:fillRect/>
          </a:stretch>
        </p:blipFill>
        <p:spPr>
          <a:xfrm>
            <a:off x="663023" y="771525"/>
            <a:ext cx="4410075" cy="5314950"/>
          </a:xfrm>
          <a:prstGeom prst="rect">
            <a:avLst/>
          </a:prstGeom>
        </p:spPr>
      </p:pic>
      <p:pic>
        <p:nvPicPr>
          <p:cNvPr id="8" name="Picture 7">
            <a:extLst>
              <a:ext uri="{FF2B5EF4-FFF2-40B4-BE49-F238E27FC236}">
                <a16:creationId xmlns:a16="http://schemas.microsoft.com/office/drawing/2014/main" id="{E5A40B5D-22E0-BDAD-1400-E03D553D15A7}"/>
              </a:ext>
            </a:extLst>
          </p:cNvPr>
          <p:cNvPicPr>
            <a:picLocks noChangeAspect="1"/>
          </p:cNvPicPr>
          <p:nvPr/>
        </p:nvPicPr>
        <p:blipFill>
          <a:blip r:embed="rId3"/>
          <a:stretch>
            <a:fillRect/>
          </a:stretch>
        </p:blipFill>
        <p:spPr>
          <a:xfrm>
            <a:off x="6096000" y="1821969"/>
            <a:ext cx="4629150" cy="3629025"/>
          </a:xfrm>
          <a:prstGeom prst="rect">
            <a:avLst/>
          </a:prstGeom>
        </p:spPr>
      </p:pic>
      <p:sp>
        <p:nvSpPr>
          <p:cNvPr id="9" name="Rectangle 8">
            <a:extLst>
              <a:ext uri="{FF2B5EF4-FFF2-40B4-BE49-F238E27FC236}">
                <a16:creationId xmlns:a16="http://schemas.microsoft.com/office/drawing/2014/main" id="{A9D02633-6B5B-6CBA-12B4-AD7C1722907A}"/>
              </a:ext>
            </a:extLst>
          </p:cNvPr>
          <p:cNvSpPr/>
          <p:nvPr/>
        </p:nvSpPr>
        <p:spPr>
          <a:xfrm>
            <a:off x="663023" y="2629989"/>
            <a:ext cx="4410075" cy="261257"/>
          </a:xfrm>
          <a:prstGeom prst="rect">
            <a:avLst/>
          </a:prstGeom>
          <a:noFill/>
          <a:ln w="28575">
            <a:solidFill>
              <a:srgbClr val="00B0F0"/>
            </a:solidFill>
            <a:prstDash val="sysDash"/>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C14214DF-362D-A6A4-2768-90453E8AA754}"/>
              </a:ext>
            </a:extLst>
          </p:cNvPr>
          <p:cNvSpPr/>
          <p:nvPr/>
        </p:nvSpPr>
        <p:spPr>
          <a:xfrm>
            <a:off x="523874" y="5320365"/>
            <a:ext cx="4410075" cy="350762"/>
          </a:xfrm>
          <a:prstGeom prst="rect">
            <a:avLst/>
          </a:prstGeom>
          <a:noFill/>
          <a:ln w="28575">
            <a:solidFill>
              <a:srgbClr val="00B0F0"/>
            </a:solidFill>
            <a:prstDash val="sysDash"/>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7743543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2863272" y="2655699"/>
            <a:ext cx="6096000" cy="738664"/>
          </a:xfrm>
          <a:prstGeom prst="rect">
            <a:avLst/>
          </a:prstGeom>
          <a:noFill/>
        </p:spPr>
        <p:txBody>
          <a:bodyPr wrap="square">
            <a:spAutoFit/>
          </a:bodyPr>
          <a:lstStyle/>
          <a:p>
            <a:pPr marL="0" marR="0" algn="ctr">
              <a:spcBef>
                <a:spcPts val="0"/>
              </a:spcBef>
              <a:spcAft>
                <a:spcPts val="0"/>
              </a:spcAft>
            </a:pPr>
            <a:r>
              <a:rPr lang="es-DO" sz="24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CAPÍTULO IV: </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PLANIFICACIÓN DE LA PRODUCCIÓN DE ELECTRICIDAD</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085871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90967"/>
            <a:ext cx="11810198" cy="493152"/>
          </a:xfrm>
        </p:spPr>
        <p:txBody>
          <a:bodyPr>
            <a:normAutofit fontScale="90000"/>
          </a:bodyPr>
          <a:lstStyle/>
          <a:p>
            <a:pPr algn="ctr"/>
            <a:r>
              <a:rPr lang="es-DO" sz="22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CAPÍTULO IV: PLANIFICACIÓN DE LA PRODUCCIÓN DE ELECTRICIDAD</a:t>
            </a:r>
            <a:br>
              <a:rPr lang="en-US" sz="2400" dirty="0">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443948" y="686757"/>
            <a:ext cx="5336810" cy="5275290"/>
          </a:xfrm>
          <a:prstGeom prst="rect">
            <a:avLst/>
          </a:prstGeom>
          <a:noFill/>
          <a:ln>
            <a:solidFill>
              <a:srgbClr val="00B0F0"/>
            </a:solidFill>
          </a:ln>
        </p:spPr>
        <p:txBody>
          <a:bodyPr wrap="square">
            <a:spAutoFit/>
          </a:bodyPr>
          <a:lstStyle/>
          <a:p>
            <a:pPr marL="0" marR="0" algn="just">
              <a:lnSpc>
                <a:spcPct val="114000"/>
              </a:lnSpc>
              <a:spcBef>
                <a:spcPts val="0"/>
              </a:spcBef>
              <a:spcAft>
                <a:spcPts val="0"/>
              </a:spcAft>
            </a:pP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ARTÍCULO 15.-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Los objetivos de potencia instalada para cada</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tecnología deberán ser determinados por Resolución de la CNE, quien velará por su cumplimiento.</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415"/>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12700" algn="just">
              <a:lnSpc>
                <a:spcPct val="126000"/>
              </a:lnSpc>
              <a:spcBef>
                <a:spcPts val="0"/>
              </a:spcBef>
              <a:spcAft>
                <a:spcPts val="0"/>
              </a:spcAft>
            </a:pP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Dichos objetivos podrán ser modificados en razón de un</a:t>
            </a: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exceso significativo de la participación energética, respecto a las de referencia que haga la operación del sistema técnicamente viable.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285"/>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8000"/>
              </a:lnSpc>
              <a:spcBef>
                <a:spcPts val="0"/>
              </a:spcBef>
              <a:spcAft>
                <a:spcPts val="0"/>
              </a:spcAft>
            </a:pP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II: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La modificación de objetivos no tendrá efectos sobre</a:t>
            </a: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los proyectos que dispongan de concesión provisional o definitiva, otorgados por la CNE.</a:t>
            </a:r>
          </a:p>
          <a:p>
            <a:pPr marL="0" marR="0" algn="just">
              <a:lnSpc>
                <a:spcPct val="118000"/>
              </a:lnSpc>
              <a:spcBef>
                <a:spcPts val="0"/>
              </a:spcBef>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7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2E8C5A61-2DDD-3E81-25DC-3779F5FE192A}"/>
              </a:ext>
            </a:extLst>
          </p:cNvPr>
          <p:cNvSpPr txBox="1"/>
          <p:nvPr/>
        </p:nvSpPr>
        <p:spPr>
          <a:xfrm>
            <a:off x="5780758" y="686757"/>
            <a:ext cx="5949124" cy="5262916"/>
          </a:xfrm>
          <a:prstGeom prst="rect">
            <a:avLst/>
          </a:prstGeom>
          <a:noFill/>
          <a:ln>
            <a:solidFill>
              <a:srgbClr val="0070C0"/>
            </a:solidFill>
          </a:ln>
        </p:spPr>
        <p:txBody>
          <a:bodyPr wrap="square">
            <a:spAutoFit/>
          </a:bodyPr>
          <a:lstStyle/>
          <a:p>
            <a:pPr marL="0" marR="0">
              <a:lnSpc>
                <a:spcPts val="137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6000"/>
              </a:lnSpc>
              <a:spcBef>
                <a:spcPts val="0"/>
              </a:spcBef>
              <a:spcAft>
                <a:spcPts val="0"/>
              </a:spcAft>
            </a:pP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III: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Será obligatorio para cada uno de los proyectos de</a:t>
            </a: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generación de electricidad proveniente de fuentes primarias de energía renovables, </a:t>
            </a:r>
            <a:r>
              <a:rPr lang="es-DO" sz="1800" u="sng" dirty="0">
                <a:solidFill>
                  <a:srgbClr val="FF0000"/>
                </a:solidFill>
                <a:effectLst/>
                <a:latin typeface="Trebuchet MS" panose="020B0603020202020204" pitchFamily="34" charset="0"/>
                <a:ea typeface="Trebuchet MS" panose="020B0603020202020204" pitchFamily="34" charset="0"/>
                <a:cs typeface="Arial" panose="020B0604020202020204" pitchFamily="34" charset="0"/>
              </a:rPr>
              <a:t>cumplir con los requerimientos establecidos en el Código de Conexión del Sistema Eléctrico Dominicano</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siempre que les resulten aplicables a cada tipo de energía y teniendo en cuenta los proyectos en fase de construcción que puedan interferir con sus resultados.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405"/>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7000"/>
              </a:lnSpc>
              <a:spcBef>
                <a:spcPts val="0"/>
              </a:spcBef>
              <a:spcAft>
                <a:spcPts val="0"/>
              </a:spcAft>
            </a:pP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IV: </a:t>
            </a:r>
            <a:r>
              <a:rPr lang="es-DO" sz="1800" u="sng" dirty="0">
                <a:solidFill>
                  <a:srgbClr val="FF0000"/>
                </a:solidFill>
                <a:effectLst/>
                <a:latin typeface="Trebuchet MS" panose="020B0603020202020204" pitchFamily="34" charset="0"/>
                <a:ea typeface="Trebuchet MS" panose="020B0603020202020204" pitchFamily="34" charset="0"/>
                <a:cs typeface="Arial" panose="020B0604020202020204" pitchFamily="34" charset="0"/>
              </a:rPr>
              <a:t>El CCE despachará la unidad de generación renovable</a:t>
            </a:r>
            <a:r>
              <a:rPr lang="es-DO" sz="1800" b="1" u="sng" dirty="0">
                <a:solidFill>
                  <a:srgbClr val="FF0000"/>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u="sng" dirty="0">
                <a:solidFill>
                  <a:srgbClr val="FF0000"/>
                </a:solidFill>
                <a:effectLst/>
                <a:latin typeface="Trebuchet MS" panose="020B0603020202020204" pitchFamily="34" charset="0"/>
                <a:ea typeface="Trebuchet MS" panose="020B0603020202020204" pitchFamily="34" charset="0"/>
                <a:cs typeface="Arial" panose="020B0604020202020204" pitchFamily="34" charset="0"/>
              </a:rPr>
              <a:t>conectada al SENI</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bajo la coordinación del OC, sobre la base de las políticas de operación e instrucciones contenidas en los programas diarios, semanales y de mediano y largo plazo, y también en documentos especiales que emita el OC.</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0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000"/>
              </a:lnSpc>
              <a:spcBef>
                <a:spcPts val="0"/>
              </a:spcBef>
              <a:spcAft>
                <a:spcPts val="0"/>
              </a:spcAft>
            </a:pPr>
            <a:br>
              <a:rPr lang="es-DO" sz="1800" dirty="0">
                <a:effectLst/>
                <a:latin typeface="Times New Roman" panose="02020603050405020304" pitchFamily="18" charset="0"/>
                <a:ea typeface="Times New Roman" panose="02020603050405020304" pitchFamily="18" charset="0"/>
                <a:cs typeface="Arial" panose="020B0604020202020204" pitchFamily="34" charset="0"/>
              </a:rPr>
            </a:b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934263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90967"/>
            <a:ext cx="11810198" cy="493152"/>
          </a:xfrm>
        </p:spPr>
        <p:txBody>
          <a:bodyPr>
            <a:normAutofit fontScale="90000"/>
          </a:bodyPr>
          <a:lstStyle/>
          <a:p>
            <a:pPr algn="ctr"/>
            <a:r>
              <a:rPr lang="es-DO" sz="22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CAPÍTULO IV: PLANIFICACIÓN DE LA PRODUCCIÓN DE ELECTRICIDAD</a:t>
            </a:r>
            <a:br>
              <a:rPr lang="en-US" sz="2400" dirty="0">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74373" y="588329"/>
            <a:ext cx="11443253" cy="5655453"/>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443948" y="686757"/>
            <a:ext cx="5336810" cy="5126981"/>
          </a:xfrm>
          <a:prstGeom prst="rect">
            <a:avLst/>
          </a:prstGeom>
          <a:noFill/>
          <a:ln>
            <a:solidFill>
              <a:srgbClr val="00B0F0"/>
            </a:solidFill>
          </a:ln>
        </p:spPr>
        <p:txBody>
          <a:bodyPr wrap="square">
            <a:spAutoFit/>
          </a:bodyPr>
          <a:lstStyle/>
          <a:p>
            <a:pPr marL="0" marR="0" algn="just">
              <a:lnSpc>
                <a:spcPct val="114000"/>
              </a:lnSpc>
              <a:spcBef>
                <a:spcPts val="0"/>
              </a:spcBef>
              <a:spcAft>
                <a:spcPts val="0"/>
              </a:spcAft>
            </a:pP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Las actividades para ejecutar por el </a:t>
            </a:r>
            <a:r>
              <a:rPr lang="es-ES" sz="18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CCE</a:t>
            </a: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son las siguientes:</a:t>
            </a:r>
          </a:p>
          <a:p>
            <a:pPr marL="0" marR="0" algn="just">
              <a:lnSpc>
                <a:spcPct val="114000"/>
              </a:lnSpc>
              <a:spcBef>
                <a:spcPts val="0"/>
              </a:spcBef>
              <a:spcAft>
                <a:spcPts val="0"/>
              </a:spcAft>
            </a:pPr>
            <a:endPar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algn="just">
              <a:lnSpc>
                <a:spcPct val="114000"/>
              </a:lnSpc>
              <a:spcBef>
                <a:spcPts val="0"/>
              </a:spcBef>
              <a:spcAft>
                <a:spcPts val="0"/>
              </a:spcAft>
            </a:pP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 </a:t>
            </a:r>
            <a:r>
              <a:rPr lang="es-ES" sz="1800" u="sng"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Solicitar a los titulares de las instalaciones renovables las predicciones de disponibilidad de potencia con horizontes suficientes para el despacho en tiempo real y la gestión técnica del sistema</a:t>
            </a: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t>
            </a:r>
          </a:p>
          <a:p>
            <a:pPr marL="0" marR="0" algn="just">
              <a:lnSpc>
                <a:spcPct val="114000"/>
              </a:lnSpc>
              <a:spcBef>
                <a:spcPts val="0"/>
              </a:spcBef>
              <a:spcAft>
                <a:spcPts val="0"/>
              </a:spcAft>
            </a:pPr>
            <a:endPar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endParaRPr>
          </a:p>
          <a:p>
            <a:pPr marR="0" algn="just">
              <a:lnSpc>
                <a:spcPct val="114000"/>
              </a:lnSpc>
              <a:spcBef>
                <a:spcPts val="0"/>
              </a:spcBef>
              <a:spcAft>
                <a:spcPts val="0"/>
              </a:spcAft>
            </a:pP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b. Coordinar los flujos de información y órdenes, así como vigilar su cumplimiento, con los titulares de las instalaciones renovables conectadas al SENI, según se establece en los procedimientos de operación del SENI.</a:t>
            </a:r>
            <a:endParaRPr lang="es-ES" dirty="0">
              <a:solidFill>
                <a:srgbClr val="003449"/>
              </a:solidFill>
              <a:latin typeface="Times New Roman" panose="02020603050405020304" pitchFamily="18" charset="0"/>
              <a:ea typeface="Calibri" panose="020F0502020204030204" pitchFamily="34" charset="0"/>
              <a:cs typeface="Arial" panose="020B0604020202020204" pitchFamily="34" charset="0"/>
            </a:endParaRPr>
          </a:p>
          <a:p>
            <a:pPr marL="342900" marR="0" indent="-342900" algn="just">
              <a:lnSpc>
                <a:spcPct val="114000"/>
              </a:lnSpc>
              <a:spcBef>
                <a:spcPts val="0"/>
              </a:spcBef>
              <a:spcAft>
                <a:spcPts val="0"/>
              </a:spcAft>
              <a:buAutoNum type="alphaLcPeriod" startAt="2"/>
            </a:pPr>
            <a:endParaRPr lang="es-ES" sz="1800" dirty="0">
              <a:solidFill>
                <a:srgbClr val="003449"/>
              </a:solidFill>
              <a:effectLst/>
              <a:latin typeface="Times New Roman" panose="02020603050405020304" pitchFamily="18" charset="0"/>
              <a:ea typeface="Calibri" panose="020F0502020204030204" pitchFamily="34" charset="0"/>
              <a:cs typeface="Arial" panose="020B0604020202020204" pitchFamily="34" charset="0"/>
            </a:endParaRPr>
          </a:p>
          <a:p>
            <a:pPr marL="342900" marR="0" indent="-342900" algn="just">
              <a:lnSpc>
                <a:spcPct val="114000"/>
              </a:lnSpc>
              <a:spcBef>
                <a:spcPts val="0"/>
              </a:spcBef>
              <a:spcAft>
                <a:spcPts val="0"/>
              </a:spcAft>
              <a:buAutoNum type="alphaLcPeriod" startAt="2"/>
            </a:pPr>
            <a:endParaRPr lang="es-ES" dirty="0">
              <a:solidFill>
                <a:srgbClr val="003449"/>
              </a:solidFill>
              <a:latin typeface="Times New Roman" panose="02020603050405020304" pitchFamily="18" charset="0"/>
              <a:ea typeface="Calibri" panose="020F0502020204030204" pitchFamily="34" charset="0"/>
              <a:cs typeface="Arial" panose="020B0604020202020204" pitchFamily="34" charset="0"/>
            </a:endParaRPr>
          </a:p>
          <a:p>
            <a:pPr marL="342900" marR="0" indent="-342900" algn="just">
              <a:lnSpc>
                <a:spcPct val="114000"/>
              </a:lnSpc>
              <a:spcBef>
                <a:spcPts val="0"/>
              </a:spcBef>
              <a:spcAft>
                <a:spcPts val="0"/>
              </a:spcAft>
              <a:buAutoNum type="alphaLcPeriod" startAt="2"/>
            </a:pPr>
            <a:endParaRPr lang="es-ES" sz="1800" dirty="0">
              <a:solidFill>
                <a:srgbClr val="003449"/>
              </a:solidFill>
              <a:effectLst/>
              <a:latin typeface="Times New Roman" panose="02020603050405020304" pitchFamily="18" charset="0"/>
              <a:ea typeface="Calibri" panose="020F0502020204030204" pitchFamily="34" charset="0"/>
              <a:cs typeface="Arial" panose="020B0604020202020204" pitchFamily="34" charset="0"/>
            </a:endParaRPr>
          </a:p>
          <a:p>
            <a:pPr marL="342900" marR="0" indent="-342900" algn="just">
              <a:lnSpc>
                <a:spcPct val="114000"/>
              </a:lnSpc>
              <a:spcBef>
                <a:spcPts val="0"/>
              </a:spcBef>
              <a:spcAft>
                <a:spcPts val="0"/>
              </a:spcAft>
              <a:buAutoNum type="alphaLcPeriod" startAt="2"/>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2E8C5A61-2DDD-3E81-25DC-3779F5FE192A}"/>
              </a:ext>
            </a:extLst>
          </p:cNvPr>
          <p:cNvSpPr txBox="1"/>
          <p:nvPr/>
        </p:nvSpPr>
        <p:spPr>
          <a:xfrm>
            <a:off x="5780758" y="686757"/>
            <a:ext cx="5949124" cy="5403082"/>
          </a:xfrm>
          <a:prstGeom prst="rect">
            <a:avLst/>
          </a:prstGeom>
          <a:noFill/>
          <a:ln>
            <a:solidFill>
              <a:srgbClr val="0070C0"/>
            </a:solidFill>
          </a:ln>
        </p:spPr>
        <p:txBody>
          <a:bodyPr wrap="square">
            <a:spAutoFit/>
          </a:bodyPr>
          <a:lstStyle/>
          <a:p>
            <a:pPr marL="0" marR="0">
              <a:lnSpc>
                <a:spcPts val="137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4000"/>
              </a:lnSpc>
              <a:spcBef>
                <a:spcPts val="0"/>
              </a:spcBef>
              <a:spcAft>
                <a:spcPts val="0"/>
              </a:spcAft>
            </a:pPr>
            <a:endParaRPr lang="es-ES"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algn="just">
              <a:lnSpc>
                <a:spcPct val="114000"/>
              </a:lnSpc>
              <a:spcBef>
                <a:spcPts val="0"/>
              </a:spcBef>
              <a:spcAft>
                <a:spcPts val="0"/>
              </a:spcAft>
            </a:pP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c. Entregar a la SIE, OC y ETED la información solicitada sobre la disponibilidad y la producción de las instalaciones de energía renovable.</a:t>
            </a:r>
          </a:p>
          <a:p>
            <a:pPr marL="0" marR="0" algn="just">
              <a:lnSpc>
                <a:spcPct val="114000"/>
              </a:lnSpc>
              <a:spcBef>
                <a:spcPts val="0"/>
              </a:spcBef>
              <a:spcAft>
                <a:spcPts val="0"/>
              </a:spcAft>
            </a:pPr>
            <a:endPar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algn="just">
              <a:lnSpc>
                <a:spcPct val="114000"/>
              </a:lnSpc>
              <a:spcBef>
                <a:spcPts val="0"/>
              </a:spcBef>
              <a:spcAft>
                <a:spcPts val="0"/>
              </a:spcAft>
            </a:pP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d. </a:t>
            </a:r>
            <a:r>
              <a:rPr lang="es-ES" sz="1800" u="sng"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Rendir un informe mensual a la CNE sobre todo lo anterior</a:t>
            </a: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t>
            </a:r>
          </a:p>
          <a:p>
            <a:pPr marL="0" marR="0" algn="just">
              <a:lnSpc>
                <a:spcPct val="114000"/>
              </a:lnSpc>
              <a:spcBef>
                <a:spcPts val="0"/>
              </a:spcBef>
              <a:spcAft>
                <a:spcPts val="0"/>
              </a:spcAft>
            </a:pPr>
            <a:endPar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algn="just">
              <a:lnSpc>
                <a:spcPct val="114000"/>
              </a:lnSpc>
              <a:spcBef>
                <a:spcPts val="0"/>
              </a:spcBef>
              <a:spcAft>
                <a:spcPts val="0"/>
              </a:spcAft>
            </a:pP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PÁRRAFO V: Los titulares de las instalaciones renovables, conectadas al SENI, entregarán al OC la información necesaria para realizar la planificación de la operación, según se establece en el Título VIII, del Reglamento para la Aplicación de la Ley General de Electricidad.</a:t>
            </a:r>
          </a:p>
          <a:p>
            <a:pPr marL="0" marR="0" algn="just">
              <a:lnSpc>
                <a:spcPct val="118000"/>
              </a:lnSpc>
              <a:spcBef>
                <a:spcPts val="0"/>
              </a:spcBef>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7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p>
          <a:p>
            <a:pPr marL="0" marR="0">
              <a:lnSpc>
                <a:spcPts val="1370"/>
              </a:lnSpc>
              <a:spcBef>
                <a:spcPts val="0"/>
              </a:spcBef>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70"/>
              </a:lnSpc>
              <a:spcBef>
                <a:spcPts val="0"/>
              </a:spcBef>
              <a:spcAft>
                <a:spcPts val="0"/>
              </a:spcAft>
            </a:pP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ts val="1370"/>
              </a:lnSpc>
              <a:spcBef>
                <a:spcPts val="0"/>
              </a:spcBef>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0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000"/>
              </a:lnSpc>
              <a:spcBef>
                <a:spcPts val="0"/>
              </a:spcBef>
              <a:spcAft>
                <a:spcPts val="0"/>
              </a:spcAft>
            </a:pPr>
            <a:br>
              <a:rPr lang="es-DO" sz="1800" dirty="0">
                <a:effectLst/>
                <a:latin typeface="Times New Roman" panose="02020603050405020304" pitchFamily="18" charset="0"/>
                <a:ea typeface="Times New Roman" panose="02020603050405020304" pitchFamily="18" charset="0"/>
                <a:cs typeface="Arial" panose="020B0604020202020204" pitchFamily="34" charset="0"/>
              </a:rPr>
            </a:b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669578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803565" y="1316426"/>
            <a:ext cx="10797308" cy="1614929"/>
          </a:xfrm>
          <a:prstGeom prst="rect">
            <a:avLst/>
          </a:prstGeom>
          <a:noFill/>
        </p:spPr>
        <p:txBody>
          <a:bodyPr wrap="square">
            <a:spAutoFit/>
          </a:bodyPr>
          <a:lstStyle/>
          <a:p>
            <a:pPr marL="0" marR="0" indent="0" algn="ctr">
              <a:spcBef>
                <a:spcPts val="0"/>
              </a:spcBef>
              <a:spcAft>
                <a:spcPts val="0"/>
              </a:spcAft>
              <a:buNone/>
            </a:pPr>
            <a:r>
              <a:rPr lang="es-DO" sz="24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CAPÍTULO V: PROCEDIMIENTO DE TRAMITACIÓN</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ts val="40"/>
              </a:lnSpc>
              <a:spcBef>
                <a:spcPts val="0"/>
              </a:spcBef>
              <a:spcAft>
                <a:spcPts val="0"/>
              </a:spcAft>
              <a:buNone/>
            </a:pPr>
            <a:r>
              <a:rPr lang="es-DO" sz="24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gn="ctr">
              <a:spcBef>
                <a:spcPts val="0"/>
              </a:spcBef>
              <a:spcAft>
                <a:spcPts val="0"/>
              </a:spcAft>
              <a:buNone/>
            </a:pPr>
            <a:r>
              <a:rPr lang="es-DO" sz="24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DE CONCESIONES PARA SU INCLUSIÓN</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ts val="40"/>
              </a:lnSpc>
              <a:spcBef>
                <a:spcPts val="0"/>
              </a:spcBef>
              <a:spcAft>
                <a:spcPts val="0"/>
              </a:spcAft>
              <a:buNone/>
            </a:pPr>
            <a:r>
              <a:rPr lang="es-DO" sz="24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gn="ctr">
              <a:lnSpc>
                <a:spcPct val="109000"/>
              </a:lnSpc>
              <a:spcBef>
                <a:spcPts val="0"/>
              </a:spcBef>
              <a:spcAft>
                <a:spcPts val="0"/>
              </a:spcAft>
              <a:buNone/>
            </a:pPr>
            <a:r>
              <a:rPr lang="es-DO" sz="24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EN EL RÉGIMEN ESPECIAL DE ELECTRICIDAD EN SISTEMAS CONECTADOS A LA RED</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AD7228C7-53E4-46FB-DB84-F3EF57894463}"/>
              </a:ext>
            </a:extLst>
          </p:cNvPr>
          <p:cNvSpPr txBox="1"/>
          <p:nvPr/>
        </p:nvSpPr>
        <p:spPr>
          <a:xfrm>
            <a:off x="531392" y="3094501"/>
            <a:ext cx="11129216" cy="2642262"/>
          </a:xfrm>
          <a:prstGeom prst="rect">
            <a:avLst/>
          </a:prstGeom>
          <a:noFill/>
          <a:ln>
            <a:solidFill>
              <a:srgbClr val="00B0F0"/>
            </a:solidFill>
          </a:ln>
        </p:spPr>
        <p:txBody>
          <a:bodyPr wrap="square">
            <a:spAutoFit/>
          </a:bodyPr>
          <a:lstStyle/>
          <a:p>
            <a:pPr marL="0" marR="0">
              <a:spcBef>
                <a:spcPts val="0"/>
              </a:spcBef>
              <a:spcAft>
                <a:spcPts val="0"/>
              </a:spcAft>
            </a:pP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SECCIÓN V: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DE LAS OBLIGACIONES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49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0000"/>
              </a:lnSpc>
              <a:spcBef>
                <a:spcPts val="0"/>
              </a:spcBef>
              <a:spcAft>
                <a:spcPts val="0"/>
              </a:spcAft>
            </a:pP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ARTÍCULO 69.-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Los productores de energía en Régimen Especial</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tienen la obligación de entregar la energía en las condiciones técnicas, recogidas en el marco legal que rige la materia, y a no causar trastornos en el funcionamiento del SENI.</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0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000"/>
              </a:lnSpc>
              <a:spcBef>
                <a:spcPts val="0"/>
              </a:spcBef>
              <a:spcAft>
                <a:spcPts val="0"/>
              </a:spcAft>
            </a:pPr>
            <a:br>
              <a:rPr lang="es-DO" sz="1800" dirty="0">
                <a:effectLst/>
                <a:latin typeface="Times New Roman" panose="02020603050405020304" pitchFamily="18" charset="0"/>
                <a:ea typeface="Times New Roman" panose="02020603050405020304" pitchFamily="18" charset="0"/>
                <a:cs typeface="Arial" panose="020B0604020202020204" pitchFamily="34" charset="0"/>
              </a:rPr>
            </a:b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12700" marR="0" algn="just">
              <a:lnSpc>
                <a:spcPct val="110000"/>
              </a:lnSpc>
              <a:spcBef>
                <a:spcPts val="0"/>
              </a:spcBef>
              <a:spcAft>
                <a:spcPts val="0"/>
              </a:spcAft>
            </a:pP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ARTÍCULO 70.-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Los productores de régimen especial están</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obligados a garantizar que sus instalaciones permanezcan operando interconectadas al SENI, aun en condiciones de huecos de tensión, con base en las normativas ELTRA (Dinamarca) o E.ON (Alemania) o FERC (Estados Unidos de América).</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161981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1874981" y="2805484"/>
            <a:ext cx="8626763" cy="830997"/>
          </a:xfrm>
          <a:prstGeom prst="rect">
            <a:avLst/>
          </a:prstGeom>
          <a:noFill/>
        </p:spPr>
        <p:txBody>
          <a:bodyPr wrap="square">
            <a:spAutoFit/>
          </a:bodyPr>
          <a:lstStyle/>
          <a:p>
            <a:pPr marL="0" marR="0" algn="ctr">
              <a:spcBef>
                <a:spcPts val="0"/>
              </a:spcBef>
              <a:spcAft>
                <a:spcPts val="0"/>
              </a:spcAft>
            </a:pPr>
            <a:r>
              <a:rPr lang="es-DO" sz="24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CAPÍTULO IX: ASPECTOS TECNICOS DEL CONEXIONADO INYECCIÓN A LA RED. GESTIÓN TÉCNICA DEL SISTEMA</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763084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692727" y="903396"/>
            <a:ext cx="10815781" cy="4595169"/>
          </a:xfrm>
          <a:prstGeom prst="rect">
            <a:avLst/>
          </a:prstGeom>
          <a:noFill/>
        </p:spPr>
        <p:txBody>
          <a:bodyPr wrap="square">
            <a:spAutoFit/>
          </a:bodyPr>
          <a:lstStyle/>
          <a:p>
            <a:pPr marL="0" marR="0" algn="just">
              <a:lnSpc>
                <a:spcPct val="117000"/>
              </a:lnSpc>
              <a:spcBef>
                <a:spcPts val="0"/>
              </a:spcBef>
              <a:spcAft>
                <a:spcPts val="0"/>
              </a:spcAft>
            </a:pP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ARTÍCULO 113.-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DEFINICIÓN</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DE</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ENERGÍAS RENOVABLES</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GESTIONABLES Y NO GESTIONABLES.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Se hace una distinción</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entre </a:t>
            </a:r>
            <a:r>
              <a:rPr lang="es-DO" sz="1800" u="sng" dirty="0">
                <a:solidFill>
                  <a:srgbClr val="FF0000"/>
                </a:solidFill>
                <a:effectLst/>
                <a:latin typeface="Trebuchet MS" panose="020B0603020202020204" pitchFamily="34" charset="0"/>
                <a:ea typeface="Trebuchet MS" panose="020B0603020202020204" pitchFamily="34" charset="0"/>
                <a:cs typeface="Arial" panose="020B0604020202020204" pitchFamily="34" charset="0"/>
              </a:rPr>
              <a:t>energías renovables gestionables y no gestionables</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dirty="0">
                <a:solidFill>
                  <a:srgbClr val="00B0F0"/>
                </a:solidFill>
                <a:effectLst/>
                <a:latin typeface="Trebuchet MS" panose="020B0603020202020204" pitchFamily="34" charset="0"/>
                <a:ea typeface="Trebuchet MS" panose="020B0603020202020204" pitchFamily="34" charset="0"/>
                <a:cs typeface="Arial" panose="020B0604020202020204" pitchFamily="34" charset="0"/>
              </a:rPr>
              <a:t>Las gestionables son aquéllas que se pueden regular sin pérdida de recurso energético renovable y en caso de que dispongan de recursos menores a la posibilidad técnica de producción pueden complementar la producción de energía utilizando otros combustibles no renovables (hibridación)</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dirty="0">
                <a:solidFill>
                  <a:srgbClr val="00B050"/>
                </a:solidFill>
                <a:effectLst/>
                <a:latin typeface="Trebuchet MS" panose="020B0603020202020204" pitchFamily="34" charset="0"/>
                <a:ea typeface="Trebuchet MS" panose="020B0603020202020204" pitchFamily="34" charset="0"/>
                <a:cs typeface="Arial" panose="020B0604020202020204" pitchFamily="34" charset="0"/>
              </a:rPr>
              <a:t>Las energías renovables no gestionables son aquéllas en los que el recurso es aleatorio y en cualquier caso no se puede determinar con exactitud a efectos de la gestión de la generación de electricidad. Ello obliga a aumentar los márgenes de reserva rodante y la frecuencia de las reprogramaciones</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05"/>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4000"/>
              </a:lnSpc>
              <a:spcBef>
                <a:spcPts val="0"/>
              </a:spcBef>
              <a:spcAft>
                <a:spcPts val="0"/>
              </a:spcAft>
            </a:pP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Son energías gestionables: Combustión de biomasa,</a:t>
            </a: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gasificación de biomasa, biodigestión, hidráulica con embalse, hidráulica fluyente de régimen ordinario, solar termoeléctrica con acumulación.</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55"/>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5000"/>
              </a:lnSpc>
              <a:spcBef>
                <a:spcPts val="0"/>
              </a:spcBef>
              <a:spcAft>
                <a:spcPts val="0"/>
              </a:spcAft>
            </a:pP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II: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Son energías no gestionables: Energía eólica, energía</a:t>
            </a: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fotovoltaica, hidráulica fluyente de Régimen Especial, solar termoeléctrica sin acumulación.</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947930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822036" y="920101"/>
            <a:ext cx="10649528" cy="2982035"/>
          </a:xfrm>
          <a:prstGeom prst="rect">
            <a:avLst/>
          </a:prstGeom>
          <a:noFill/>
        </p:spPr>
        <p:txBody>
          <a:bodyPr wrap="square">
            <a:spAutoFit/>
          </a:bodyPr>
          <a:lstStyle/>
          <a:p>
            <a:pPr marL="0" marR="0" algn="just">
              <a:lnSpc>
                <a:spcPct val="117000"/>
              </a:lnSpc>
              <a:spcBef>
                <a:spcPts val="0"/>
              </a:spcBef>
              <a:spcAft>
                <a:spcPts val="0"/>
              </a:spcAft>
            </a:pP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ARTÍCULO 114.- PROGRAMACIÓN	DE LAS ENERGÍAS RENOVABLES. </a:t>
            </a:r>
            <a:r>
              <a:rPr lang="es-ES" sz="1800" u="sng"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Las Energías Renovables Gestionables que aporten su energía total o parcialmente al SENI tienen la obligación de realizar programaciones temporales en el OC</a:t>
            </a: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de acuerdo con lo establecido en el Título VIII, Capítulo III, referente a la Programación de la Operación del SENI, del Reglamento de Aplicación de la Ley General de Electricidad, No. 125-01, modificada por la Ley No. 186-07, dictado mediante el Decreto No. 555-02, modificado a su vez, por los Decretos Nos. 749-02 y 494-07. Las Energías Renovables no gestionables están exentas de dicha obligación.</a:t>
            </a:r>
          </a:p>
          <a:p>
            <a:pPr marL="0" marR="0" algn="just">
              <a:lnSpc>
                <a:spcPct val="117000"/>
              </a:lnSpc>
              <a:spcBef>
                <a:spcPts val="0"/>
              </a:spcBef>
              <a:spcAft>
                <a:spcPts val="0"/>
              </a:spcAft>
            </a:pPr>
            <a:endPar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algn="just">
              <a:lnSpc>
                <a:spcPct val="117000"/>
              </a:lnSpc>
              <a:spcBef>
                <a:spcPts val="0"/>
              </a:spcBef>
              <a:spcAft>
                <a:spcPts val="0"/>
              </a:spcAft>
            </a:pPr>
            <a:r>
              <a:rPr lang="es-ES"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PÁRRAFO: </a:t>
            </a:r>
            <a:r>
              <a:rPr lang="es-ES" sz="1800" dirty="0">
                <a:solidFill>
                  <a:srgbClr val="00B050"/>
                </a:solidFill>
                <a:effectLst/>
                <a:latin typeface="Times New Roman" panose="02020603050405020304" pitchFamily="18" charset="0"/>
                <a:ea typeface="Times New Roman" panose="02020603050405020304" pitchFamily="18" charset="0"/>
                <a:cs typeface="Arial" panose="020B0604020202020204" pitchFamily="34" charset="0"/>
              </a:rPr>
              <a:t>La CNE, en colaboración con la SIE y el OC, elaborará, en un plazo de un (1) año, a partir de la fecha de publicación de este Reglamento, un procedimiento complementario para la aplicación de este artículo. </a:t>
            </a:r>
          </a:p>
        </p:txBody>
      </p:sp>
    </p:spTree>
    <p:extLst>
      <p:ext uri="{BB962C8B-B14F-4D97-AF65-F5344CB8AC3E}">
        <p14:creationId xmlns:p14="http://schemas.microsoft.com/office/powerpoint/2010/main" val="11423289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822036" y="920101"/>
            <a:ext cx="10649528" cy="3877536"/>
          </a:xfrm>
          <a:prstGeom prst="rect">
            <a:avLst/>
          </a:prstGeom>
          <a:noFill/>
        </p:spPr>
        <p:txBody>
          <a:bodyPr wrap="square">
            <a:spAutoFit/>
          </a:bodyPr>
          <a:lstStyle/>
          <a:p>
            <a:pPr marL="0" marR="0" algn="just">
              <a:lnSpc>
                <a:spcPct val="112000"/>
              </a:lnSpc>
              <a:spcBef>
                <a:spcPts val="0"/>
              </a:spcBef>
              <a:spcAft>
                <a:spcPts val="0"/>
              </a:spcAft>
            </a:pPr>
            <a:r>
              <a:rPr lang="es-DO" sz="18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ARTÍCULO 115.-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DESCONEXIÓN DE CENTRALES DE RÉGIMEN ESPECIAL.</a:t>
            </a:r>
          </a:p>
          <a:p>
            <a:pPr marL="0" marR="0" algn="just">
              <a:lnSpc>
                <a:spcPct val="112000"/>
              </a:lnSpc>
              <a:spcBef>
                <a:spcPts val="0"/>
              </a:spcBef>
              <a:spcAft>
                <a:spcPts val="0"/>
              </a:spcAft>
            </a:pPr>
            <a:endParaRPr lang="es-DO" dirty="0">
              <a:solidFill>
                <a:srgbClr val="003449"/>
              </a:solidFill>
              <a:latin typeface="Times New Roman" panose="02020603050405020304" pitchFamily="18" charset="0"/>
              <a:ea typeface="Trebuchet MS" panose="020B0603020202020204" pitchFamily="34" charset="0"/>
              <a:cs typeface="Arial" panose="020B0604020202020204" pitchFamily="34" charset="0"/>
            </a:endParaRPr>
          </a:p>
          <a:p>
            <a:pPr marL="0" marR="0" algn="just">
              <a:lnSpc>
                <a:spcPct val="112000"/>
              </a:lnSpc>
              <a:spcBef>
                <a:spcPts val="0"/>
              </a:spcBef>
              <a:spcAft>
                <a:spcPts val="0"/>
              </a:spcAft>
            </a:pP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La aplicación de los Artículos 223, 224 y 236 del Reglamento de Aplicación de la Ley General de Electricidad, No. 555-02 y sus modificaciones, sólo será posible en el caso de instalaciones de energías renovables, cuando sirvan para garantizar la seguridad del sistema.</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95"/>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4000"/>
              </a:lnSpc>
              <a:spcBef>
                <a:spcPts val="0"/>
              </a:spcBef>
              <a:spcAft>
                <a:spcPts val="0"/>
              </a:spcAft>
            </a:pP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 El CCE deberá, a posteriori, justificar las salidas de línea, mediante un informe técnico oficial a la CNE, y de manera informativa a la SIE y al OC. El titular de la instalación podrá solicitar copia del informe técnico a la CNE.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55"/>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4000"/>
              </a:lnSpc>
              <a:spcBef>
                <a:spcPts val="0"/>
              </a:spcBef>
              <a:spcAft>
                <a:spcPts val="0"/>
              </a:spcAft>
            </a:pP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II: En caso de salida o desconexión de la red de las instalaciones de Régimen Especial, por causas no atribuibles a los operadores de dichas instalaciones, se acogerán a lo estipulado en la Ley General de Electricidad, No. 125-01, y sus modificaciones.</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677849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822036" y="920101"/>
            <a:ext cx="10649528" cy="3481274"/>
          </a:xfrm>
          <a:prstGeom prst="rect">
            <a:avLst/>
          </a:prstGeom>
          <a:noFill/>
        </p:spPr>
        <p:txBody>
          <a:bodyPr wrap="square">
            <a:spAutoFit/>
          </a:bodyPr>
          <a:lstStyle/>
          <a:p>
            <a:pPr marL="0" marR="0" algn="just">
              <a:lnSpc>
                <a:spcPct val="112000"/>
              </a:lnSpc>
              <a:spcBef>
                <a:spcPts val="0"/>
              </a:spcBef>
              <a:spcAft>
                <a:spcPts val="0"/>
              </a:spcAft>
            </a:pPr>
            <a:r>
              <a:rPr lang="es-ES" sz="18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ARTÍCULO 116.- </a:t>
            </a:r>
            <a:r>
              <a:rPr lang="es-ES" sz="1800" b="1" dirty="0">
                <a:effectLst/>
                <a:latin typeface="Times New Roman" panose="02020603050405020304" pitchFamily="18" charset="0"/>
                <a:ea typeface="Times New Roman" panose="02020603050405020304" pitchFamily="18" charset="0"/>
                <a:cs typeface="Arial" panose="020B0604020202020204" pitchFamily="34" charset="0"/>
              </a:rPr>
              <a:t>REPROGRAMACIÓN DEL SISTEMA</a:t>
            </a:r>
            <a:r>
              <a:rPr lang="es-ES" sz="1800" dirty="0">
                <a:effectLst/>
                <a:latin typeface="Times New Roman" panose="02020603050405020304" pitchFamily="18" charset="0"/>
                <a:ea typeface="Times New Roman" panose="02020603050405020304" pitchFamily="18" charset="0"/>
                <a:cs typeface="Arial" panose="020B0604020202020204" pitchFamily="34" charset="0"/>
              </a:rPr>
              <a:t>. </a:t>
            </a:r>
          </a:p>
          <a:p>
            <a:pPr marL="0" marR="0" algn="just">
              <a:lnSpc>
                <a:spcPct val="112000"/>
              </a:lnSpc>
              <a:spcBef>
                <a:spcPts val="0"/>
              </a:spcBef>
              <a:spcAft>
                <a:spcPts val="0"/>
              </a:spcAft>
            </a:pPr>
            <a:r>
              <a:rPr lang="es-ES" sz="1800" dirty="0">
                <a:effectLst/>
                <a:latin typeface="Times New Roman" panose="02020603050405020304" pitchFamily="18" charset="0"/>
                <a:ea typeface="Times New Roman" panose="02020603050405020304" pitchFamily="18" charset="0"/>
                <a:cs typeface="Arial" panose="020B0604020202020204" pitchFamily="34" charset="0"/>
              </a:rPr>
              <a:t>Ante aumentos de energía primaria no gestionable en centrales de Régimen Especial se actuará de manera análoga a los Artículos 240 y 241 del Reglamento de la Ley No. 125-01 y sus modificaciones. En el caso en que se agote la posibilidad de bajar la potencia térmica se reducirá la potencia hidráulica fluyente o de embalse de régimen ordinario, antes de limitar la potencia de régimen especial, exceptuando los casos en que se vulnere la seguridad de los embalses.</a:t>
            </a:r>
          </a:p>
          <a:p>
            <a:pPr marL="0" marR="0" algn="just">
              <a:lnSpc>
                <a:spcPct val="112000"/>
              </a:lnSpc>
              <a:spcBef>
                <a:spcPts val="0"/>
              </a:spcBef>
              <a:spcAft>
                <a:spcPts val="0"/>
              </a:spcAft>
            </a:pPr>
            <a:endParaRPr lang="es-E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algn="just">
              <a:lnSpc>
                <a:spcPct val="112000"/>
              </a:lnSpc>
              <a:spcBef>
                <a:spcPts val="0"/>
              </a:spcBef>
              <a:spcAft>
                <a:spcPts val="0"/>
              </a:spcAft>
            </a:pPr>
            <a:r>
              <a:rPr lang="es-ES" sz="1800" dirty="0">
                <a:effectLst/>
                <a:latin typeface="Times New Roman" panose="02020603050405020304" pitchFamily="18" charset="0"/>
                <a:ea typeface="Times New Roman" panose="02020603050405020304" pitchFamily="18" charset="0"/>
                <a:cs typeface="Arial" panose="020B0604020202020204" pitchFamily="34" charset="0"/>
              </a:rPr>
              <a:t>ARTÍCULO 117.- LIMITACIÓN DE LA PRODUCCIÓN. La SIE deberá establecer límites de penetración de potencia no gestionable en función de la situación de consumo-generación, límites motivados por riesgos estáticos y dinámicos de red, mediante estudios de simulación. El procedimiento de establecimiento de estos límites será reglamentado por un procedimiento de operación de OC-CCE.</a:t>
            </a:r>
            <a:endParaRPr lang="es-ES" sz="18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778666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822036" y="920101"/>
            <a:ext cx="10649528" cy="4417748"/>
          </a:xfrm>
          <a:prstGeom prst="rect">
            <a:avLst/>
          </a:prstGeom>
          <a:noFill/>
        </p:spPr>
        <p:txBody>
          <a:bodyPr wrap="square">
            <a:spAutoFit/>
          </a:bodyPr>
          <a:lstStyle/>
          <a:p>
            <a:pPr marL="0" marR="0" algn="ctr">
              <a:spcBef>
                <a:spcPts val="0"/>
              </a:spcBef>
              <a:spcAft>
                <a:spcPts val="0"/>
              </a:spcAft>
            </a:pP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SECCIÓN I: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DESPACHO DE LA GENERACIÓN RENOVABLE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54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3000"/>
              </a:lnSpc>
              <a:spcBef>
                <a:spcPts val="0"/>
              </a:spcBef>
              <a:spcAft>
                <a:spcPts val="0"/>
              </a:spcAft>
            </a:pPr>
            <a:r>
              <a:rPr lang="es-DO" sz="18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ARTÍCULO 118</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PREFERENCIA</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EN LA PROGRAMACIÓN.</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Las energías renovables, no sólo son despachadas porque tienen el derecho a inyectar su energía a la red. Deberán ser tenidas en cuenta en el despacho para planificar la operación del régimen ordinario. Serán por tanto programadas.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7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3000"/>
              </a:lnSpc>
              <a:spcBef>
                <a:spcPts val="0"/>
              </a:spcBef>
              <a:spcAft>
                <a:spcPts val="0"/>
              </a:spcAft>
            </a:pP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La programación debe de proteger los derechos de</a:t>
            </a: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inyección preferente a la red de las renovables gestionables o no gestionables. No se podrá limitar el derecho de inyección por motivos técnicos a las instalaciones de régimen especial, sin haber aplicado previamente todas las medidas que fuesen necesarias al régimen ordinario.</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7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20000"/>
              </a:lnSpc>
              <a:spcBef>
                <a:spcPts val="0"/>
              </a:spcBef>
              <a:spcAft>
                <a:spcPts val="0"/>
              </a:spcAft>
            </a:pP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II: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En la programación de la seguridad y la regulación del</a:t>
            </a: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sistema se utilizarán las capacidades de potencia firme, generación reactiva y regulación de frecuencia, que dan algunas tecnologías renovables, antes que las de las centrales convencionales, con independencia de que estas prestaciones sean o no retribuidas.</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151265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14" name="TextBox 13">
            <a:extLst>
              <a:ext uri="{FF2B5EF4-FFF2-40B4-BE49-F238E27FC236}">
                <a16:creationId xmlns:a16="http://schemas.microsoft.com/office/drawing/2014/main" id="{48C8451B-DBBA-E260-E4A9-CA59B090F22E}"/>
              </a:ext>
            </a:extLst>
          </p:cNvPr>
          <p:cNvSpPr txBox="1"/>
          <p:nvPr/>
        </p:nvSpPr>
        <p:spPr>
          <a:xfrm>
            <a:off x="775857" y="811204"/>
            <a:ext cx="10962960" cy="502701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s-DO" altLang="en-US" sz="1800" b="1"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PÁRRAFO III: </a:t>
            </a: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En el caso que por motivos de demanda o riesgo del</a:t>
            </a:r>
            <a:r>
              <a:rPr kumimoji="0" lang="es-DO" altLang="en-US" sz="1800" b="1"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 </a:t>
            </a: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sistema se hubiera de limitar su producción, se deberá establecer un mecanismo de priorización. La priorización de la programación </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de renovables será la siguiente: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457200" algn="l"/>
              </a:tabLst>
            </a:pP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Fotovoltaica</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457200" algn="l"/>
              </a:tabLst>
            </a:pP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Solar Termoeléctrica sin acumulación</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457200" algn="l"/>
              </a:tabLst>
            </a:pP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Eólica</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457200" algn="l"/>
              </a:tabLst>
            </a:pP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Hidráulica fluyente de régimen especial</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457200" algn="l"/>
              </a:tabLst>
            </a:pP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Hidráulica fluyente de régimen ordinario</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457200" algn="l"/>
              </a:tabLst>
            </a:pP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Solar termoeléctrica con acumulación</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457200" algn="l"/>
              </a:tabLst>
            </a:pP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Combustión de biomasa</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457200" algn="l"/>
              </a:tabLst>
            </a:pP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Hidráulica con embalse de régimen especial</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457200" algn="l"/>
              </a:tabLst>
            </a:pP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Hidráulica con embalse de régimen ordinario</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457200" algn="l"/>
              </a:tabLst>
            </a:pPr>
            <a:r>
              <a:rPr kumimoji="0" lang="es-DO" altLang="en-US" sz="1800" b="0" i="0" u="none" strike="noStrike" cap="none" normalizeH="0" baseline="0" dirty="0">
                <a:ln>
                  <a:noFill/>
                </a:ln>
                <a:solidFill>
                  <a:srgbClr val="003449"/>
                </a:solidFill>
                <a:effectLst/>
                <a:latin typeface="Arial" panose="020B0604020202020204" pitchFamily="34" charset="0"/>
                <a:ea typeface="Trebuchet MS" panose="020B0603020202020204" pitchFamily="34" charset="0"/>
                <a:cs typeface="Arial" panose="020B0604020202020204" pitchFamily="34" charset="0"/>
              </a:rPr>
              <a:t>Térmicas</a:t>
            </a:r>
            <a:endParaRPr kumimoji="0" lang="es-DO"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672247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948283" y="920101"/>
            <a:ext cx="10067637" cy="4455707"/>
          </a:xfrm>
          <a:prstGeom prst="rect">
            <a:avLst/>
          </a:prstGeom>
          <a:noFill/>
        </p:spPr>
        <p:txBody>
          <a:bodyPr wrap="square">
            <a:spAutoFit/>
          </a:bodyPr>
          <a:lstStyle/>
          <a:p>
            <a:pPr marL="0" marR="0">
              <a:spcBef>
                <a:spcPts val="0"/>
              </a:spcBef>
              <a:spcAft>
                <a:spcPts val="0"/>
              </a:spcAft>
            </a:pP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SECCIÓN III: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SERVICIOS AUXILIARES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54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1000"/>
              </a:lnSpc>
              <a:spcBef>
                <a:spcPts val="0"/>
              </a:spcBef>
              <a:spcAft>
                <a:spcPts val="0"/>
              </a:spcAft>
            </a:pPr>
            <a:r>
              <a:rPr lang="es-DO" sz="18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ARTÍCULO 123</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REGULACIÓN</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DE</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FRECUENCIA.</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Los</a:t>
            </a:r>
            <a:r>
              <a:rPr lang="es-DO" sz="1800" b="1" dirty="0">
                <a:solidFill>
                  <a:srgbClr val="003449"/>
                </a:solidFill>
                <a:effectLst/>
                <a:latin typeface="Times New Roman" panose="02020603050405020304" pitchFamily="18" charset="0"/>
                <a:ea typeface="Times New Roman" panose="02020603050405020304" pitchFamily="18"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generadores de Régimen Especial podrán prestar servicios de reserva primaria y secundaria y recibirán por ello la misma retribución que la generación de Régimen Ordinario. Esta retribución nunca será en desmérito de las primas a que tiene derecho por la Ley No. 57-07.</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405"/>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4000"/>
              </a:lnSpc>
              <a:spcBef>
                <a:spcPts val="0"/>
              </a:spcBef>
              <a:spcAft>
                <a:spcPts val="0"/>
              </a:spcAft>
            </a:pP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Los generadores de Régimen Especial no están obligados</a:t>
            </a: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a participar en la regulación de frecuencia. Para los pagos entre agentes, se modificará la fórmula de reparto, de manera que sea pagada por el Régimen Ordinario proporcional al monto global de energía de Régimen Ordinario.</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360"/>
              </a:lnSpc>
              <a:spcBef>
                <a:spcPts val="0"/>
              </a:spcBef>
              <a:spcAft>
                <a:spcPts val="0"/>
              </a:spcAft>
            </a:pPr>
            <a:r>
              <a:rPr lang="es-DO"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29000"/>
              </a:lnSpc>
              <a:spcBef>
                <a:spcPts val="0"/>
              </a:spcBef>
              <a:spcAft>
                <a:spcPts val="0"/>
              </a:spcAft>
            </a:pP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PÁRRAFO II: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Las ampliaciones del porcentaje de reserva para</a:t>
            </a:r>
            <a:r>
              <a:rPr lang="es-DO" sz="1800" b="1"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 </a:t>
            </a:r>
            <a:r>
              <a:rPr lang="es-DO" sz="1800" dirty="0">
                <a:solidFill>
                  <a:srgbClr val="003449"/>
                </a:solidFill>
                <a:effectLst/>
                <a:latin typeface="Trebuchet MS" panose="020B0603020202020204" pitchFamily="34" charset="0"/>
                <a:ea typeface="Trebuchet MS" panose="020B0603020202020204" pitchFamily="34" charset="0"/>
                <a:cs typeface="Arial" panose="020B0604020202020204" pitchFamily="34" charset="0"/>
              </a:rPr>
              <a:t>regulación de frecuencia, en razón a la generación no gestionable, deberán ser solicitadas por el OC a la SIE. La SIE estudiará la propuesta y la someterá a la CNE, quien podrá rechazarla o aceptarla.</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693488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2568-A73B-6914-F77D-889C46BF35B3}"/>
              </a:ext>
            </a:extLst>
          </p:cNvPr>
          <p:cNvSpPr>
            <a:spLocks noGrp="1"/>
          </p:cNvSpPr>
          <p:nvPr>
            <p:ph type="title"/>
          </p:nvPr>
        </p:nvSpPr>
        <p:spPr>
          <a:xfrm>
            <a:off x="77003" y="318052"/>
            <a:ext cx="11810198" cy="493152"/>
          </a:xfrm>
        </p:spPr>
        <p:txBody>
          <a:bodyPr>
            <a:normAutofit fontScale="90000"/>
          </a:bodyPr>
          <a:lstStyle/>
          <a:p>
            <a:pPr algn="ctr"/>
            <a:r>
              <a:rPr lang="en-US" sz="3600" dirty="0"/>
              <a:t>REGLAMENTO LEY 57-07: </a:t>
            </a:r>
            <a:r>
              <a:rPr lang="es-DO" sz="3600" dirty="0"/>
              <a:t>SOBRE INCENTIVO FUENTES RENOVABLES</a:t>
            </a:r>
            <a:br>
              <a:rPr lang="en-US" sz="1800" dirty="0">
                <a:effectLst/>
                <a:latin typeface="Shree Devanagari 714" panose="02000600000000000000" pitchFamily="2" charset="0"/>
                <a:ea typeface="Calibri" panose="020F0502020204030204" pitchFamily="34" charset="0"/>
                <a:cs typeface="Times New Roman" panose="02020603050405020304" pitchFamily="18" charset="0"/>
              </a:rPr>
            </a:br>
            <a:endParaRPr lang="en-US" sz="3600" dirty="0"/>
          </a:p>
        </p:txBody>
      </p:sp>
      <p:sp>
        <p:nvSpPr>
          <p:cNvPr id="5" name="Rectangle 4">
            <a:extLst>
              <a:ext uri="{FF2B5EF4-FFF2-40B4-BE49-F238E27FC236}">
                <a16:creationId xmlns:a16="http://schemas.microsoft.com/office/drawing/2014/main" id="{58185C7E-93BE-9946-1864-9C05D724AA4C}"/>
              </a:ext>
            </a:extLst>
          </p:cNvPr>
          <p:cNvSpPr/>
          <p:nvPr/>
        </p:nvSpPr>
        <p:spPr>
          <a:xfrm>
            <a:off x="304799" y="588329"/>
            <a:ext cx="11443253" cy="5873430"/>
          </a:xfrm>
          <a:prstGeom prst="rect">
            <a:avLst/>
          </a:prstGeom>
          <a:noFill/>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s-DO"/>
          </a:p>
        </p:txBody>
      </p:sp>
      <p:sp>
        <p:nvSpPr>
          <p:cNvPr id="6" name="TextBox 5">
            <a:extLst>
              <a:ext uri="{FF2B5EF4-FFF2-40B4-BE49-F238E27FC236}">
                <a16:creationId xmlns:a16="http://schemas.microsoft.com/office/drawing/2014/main" id="{0924B517-9E53-9D26-278A-4D98EBC44254}"/>
              </a:ext>
            </a:extLst>
          </p:cNvPr>
          <p:cNvSpPr txBox="1"/>
          <p:nvPr/>
        </p:nvSpPr>
        <p:spPr>
          <a:xfrm>
            <a:off x="1619450" y="726137"/>
            <a:ext cx="9307168" cy="4847994"/>
          </a:xfrm>
          <a:prstGeom prst="rect">
            <a:avLst/>
          </a:prstGeom>
          <a:noFill/>
        </p:spPr>
        <p:txBody>
          <a:bodyPr wrap="square">
            <a:spAutoFit/>
          </a:bodyPr>
          <a:lstStyle/>
          <a:p>
            <a:pPr marL="0" marR="0" algn="just">
              <a:lnSpc>
                <a:spcPct val="150000"/>
              </a:lnSpc>
              <a:spcBef>
                <a:spcPts val="0"/>
              </a:spcBef>
              <a:spcAft>
                <a:spcPts val="0"/>
              </a:spcAft>
            </a:pPr>
            <a:r>
              <a:rPr lang="es-DO" sz="1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ARTÍCULO 124</a:t>
            </a:r>
            <a:r>
              <a:rPr lang="es-DO" sz="1600" b="1" dirty="0">
                <a:solidFill>
                  <a:srgbClr val="003449"/>
                </a:solidFill>
                <a:effectLst/>
                <a:latin typeface="Arial" panose="020B0604020202020204" pitchFamily="34" charset="0"/>
                <a:ea typeface="Times New Roman" panose="02020603050405020304" pitchFamily="18" charset="0"/>
                <a:cs typeface="Arial" panose="020B0604020202020204" pitchFamily="34" charset="0"/>
              </a:rPr>
              <a:t>.- </a:t>
            </a:r>
            <a:r>
              <a:rPr lang="es-DO" sz="1600" dirty="0">
                <a:solidFill>
                  <a:srgbClr val="003449"/>
                </a:solidFill>
                <a:effectLst/>
                <a:latin typeface="Arial" panose="020B0604020202020204" pitchFamily="34" charset="0"/>
                <a:ea typeface="Times New Roman" panose="02020603050405020304" pitchFamily="18" charset="0"/>
                <a:cs typeface="Arial" panose="020B0604020202020204" pitchFamily="34" charset="0"/>
              </a:rPr>
              <a:t>CONTROL</a:t>
            </a:r>
            <a:r>
              <a:rPr lang="es-DO" sz="1600" b="1" dirty="0">
                <a:solidFill>
                  <a:srgbClr val="003449"/>
                </a:solidFill>
                <a:effectLst/>
                <a:latin typeface="Arial" panose="020B0604020202020204" pitchFamily="34" charset="0"/>
                <a:ea typeface="Times New Roman" panose="02020603050405020304" pitchFamily="18" charset="0"/>
                <a:cs typeface="Arial" panose="020B0604020202020204" pitchFamily="34" charset="0"/>
              </a:rPr>
              <a:t> </a:t>
            </a:r>
            <a:r>
              <a:rPr lang="es-DO" sz="1600" dirty="0">
                <a:solidFill>
                  <a:srgbClr val="003449"/>
                </a:solidFill>
                <a:effectLst/>
                <a:latin typeface="Arial" panose="020B0604020202020204" pitchFamily="34" charset="0"/>
                <a:ea typeface="Times New Roman" panose="02020603050405020304" pitchFamily="18" charset="0"/>
                <a:cs typeface="Arial" panose="020B0604020202020204" pitchFamily="34" charset="0"/>
              </a:rPr>
              <a:t>DE</a:t>
            </a:r>
            <a:r>
              <a:rPr lang="es-DO" sz="1600" b="1" dirty="0">
                <a:solidFill>
                  <a:srgbClr val="003449"/>
                </a:solidFill>
                <a:effectLst/>
                <a:latin typeface="Arial" panose="020B0604020202020204" pitchFamily="34" charset="0"/>
                <a:ea typeface="Times New Roman" panose="02020603050405020304" pitchFamily="18" charset="0"/>
                <a:cs typeface="Arial" panose="020B0604020202020204" pitchFamily="34" charset="0"/>
              </a:rPr>
              <a:t> </a:t>
            </a:r>
            <a:r>
              <a:rPr lang="es-DO" sz="1600" dirty="0">
                <a:solidFill>
                  <a:srgbClr val="003449"/>
                </a:solidFill>
                <a:effectLst/>
                <a:latin typeface="Arial" panose="020B0604020202020204" pitchFamily="34" charset="0"/>
                <a:ea typeface="Times New Roman" panose="02020603050405020304" pitchFamily="18" charset="0"/>
                <a:cs typeface="Arial" panose="020B0604020202020204" pitchFamily="34" charset="0"/>
              </a:rPr>
              <a:t>TENSIONES.</a:t>
            </a:r>
            <a:r>
              <a:rPr lang="es-DO" sz="1600" b="1" dirty="0">
                <a:solidFill>
                  <a:srgbClr val="003449"/>
                </a:solidFill>
                <a:effectLst/>
                <a:latin typeface="Arial" panose="020B0604020202020204" pitchFamily="34" charset="0"/>
                <a:ea typeface="Times New Roman" panose="02020603050405020304" pitchFamily="18" charset="0"/>
                <a:cs typeface="Arial" panose="020B0604020202020204" pitchFamily="34" charset="0"/>
              </a:rPr>
              <a:t> </a:t>
            </a:r>
            <a:r>
              <a:rPr lang="es-DO" sz="1600" dirty="0">
                <a:solidFill>
                  <a:srgbClr val="003449"/>
                </a:solidFill>
                <a:effectLst/>
                <a:latin typeface="Arial" panose="020B0604020202020204" pitchFamily="34" charset="0"/>
                <a:ea typeface="Trebuchet MS" panose="020B0603020202020204" pitchFamily="34" charset="0"/>
                <a:cs typeface="Arial" panose="020B0604020202020204" pitchFamily="34" charset="0"/>
              </a:rPr>
              <a:t>Los generadores</a:t>
            </a:r>
            <a:r>
              <a:rPr lang="es-DO" sz="1600" b="1" dirty="0">
                <a:solidFill>
                  <a:srgbClr val="003449"/>
                </a:solidFill>
                <a:effectLst/>
                <a:latin typeface="Arial" panose="020B0604020202020204" pitchFamily="34" charset="0"/>
                <a:ea typeface="Times New Roman" panose="02020603050405020304" pitchFamily="18" charset="0"/>
                <a:cs typeface="Arial" panose="020B0604020202020204" pitchFamily="34" charset="0"/>
              </a:rPr>
              <a:t> </a:t>
            </a:r>
            <a:r>
              <a:rPr lang="es-DO" sz="1600" dirty="0">
                <a:solidFill>
                  <a:srgbClr val="003449"/>
                </a:solidFill>
                <a:effectLst/>
                <a:latin typeface="Arial" panose="020B0604020202020204" pitchFamily="34" charset="0"/>
                <a:ea typeface="Trebuchet MS" panose="020B0603020202020204" pitchFamily="34" charset="0"/>
                <a:cs typeface="Arial" panose="020B0604020202020204" pitchFamily="34" charset="0"/>
              </a:rPr>
              <a:t>en Régimen Especial tendrán obligaciones diferenciadas en función de la tecnología que empleen.</a:t>
            </a:r>
            <a:endParaRPr lang="en-US" sz="1600" dirty="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0"/>
              </a:spcAft>
            </a:pPr>
            <a:r>
              <a:rPr lang="es-DO" sz="1600" dirty="0">
                <a:effectLst/>
                <a:latin typeface="Arial" panose="020B0604020202020204" pitchFamily="34" charset="0"/>
                <a:ea typeface="Times New Roman" panose="02020603050405020304" pitchFamily="18" charset="0"/>
                <a:cs typeface="Arial" panose="020B0604020202020204" pitchFamily="34" charset="0"/>
              </a:rPr>
              <a:t> </a:t>
            </a:r>
            <a:r>
              <a:rPr lang="es-DO" sz="1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 </a:t>
            </a:r>
            <a:r>
              <a:rPr lang="es-DO" sz="1600" dirty="0">
                <a:solidFill>
                  <a:srgbClr val="FF0000"/>
                </a:solidFill>
                <a:effectLst/>
                <a:latin typeface="Arial" panose="020B0604020202020204" pitchFamily="34" charset="0"/>
                <a:ea typeface="Trebuchet MS" panose="020B0603020202020204" pitchFamily="34" charset="0"/>
                <a:cs typeface="Arial" panose="020B0604020202020204" pitchFamily="34" charset="0"/>
              </a:rPr>
              <a:t>Eólica:</a:t>
            </a:r>
            <a:endParaRPr lang="en-US" sz="16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0"/>
              </a:spcAft>
            </a:pPr>
            <a:r>
              <a:rPr lang="es-DO" sz="1600" b="1" dirty="0">
                <a:solidFill>
                  <a:srgbClr val="003449"/>
                </a:solidFill>
                <a:latin typeface="Arial" panose="020B0604020202020204" pitchFamily="34" charset="0"/>
                <a:ea typeface="Trebuchet MS" panose="020B0603020202020204" pitchFamily="34" charset="0"/>
                <a:cs typeface="Arial" panose="020B0604020202020204" pitchFamily="34" charset="0"/>
              </a:rPr>
              <a:t>a. </a:t>
            </a:r>
            <a:r>
              <a:rPr lang="es-DO" sz="1600" dirty="0">
                <a:solidFill>
                  <a:srgbClr val="003449"/>
                </a:solidFill>
                <a:effectLst/>
                <a:latin typeface="Arial" panose="020B0604020202020204" pitchFamily="34" charset="0"/>
                <a:ea typeface="Trebuchet MS" panose="020B0603020202020204" pitchFamily="34" charset="0"/>
                <a:cs typeface="Arial" panose="020B0604020202020204" pitchFamily="34" charset="0"/>
              </a:rPr>
              <a:t>Conectada a red de baja tensión o red aislada: Las instalaciones conectadas deberán tener un factor de potencia lo más próximo posible a la unidad (&gt;=0,98). No les será exigida la modificación de su factor de potencia ni será retribuida. La compañía distribuidora y el titular podrán pactar factores de potencia distintos, en el contrato técnico de conexión.</a:t>
            </a:r>
            <a:endParaRPr lang="en-US" sz="1600" dirty="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0"/>
              </a:spcAft>
            </a:pPr>
            <a:r>
              <a:rPr lang="es-DO" sz="1600" b="1" dirty="0">
                <a:solidFill>
                  <a:srgbClr val="003449"/>
                </a:solidFill>
                <a:effectLst/>
                <a:latin typeface="Arial" panose="020B0604020202020204" pitchFamily="34" charset="0"/>
                <a:ea typeface="Trebuchet MS" panose="020B0603020202020204" pitchFamily="34" charset="0"/>
                <a:cs typeface="Arial" panose="020B0604020202020204" pitchFamily="34" charset="0"/>
              </a:rPr>
              <a:t> </a:t>
            </a:r>
            <a:r>
              <a:rPr lang="es-DO" sz="1600" b="1" dirty="0">
                <a:solidFill>
                  <a:srgbClr val="FF0000"/>
                </a:solidFill>
                <a:effectLst/>
                <a:latin typeface="Arial" panose="020B0604020202020204" pitchFamily="34" charset="0"/>
                <a:ea typeface="Trebuchet MS" panose="020B0603020202020204" pitchFamily="34" charset="0"/>
                <a:cs typeface="Arial" panose="020B0604020202020204" pitchFamily="34" charset="0"/>
              </a:rPr>
              <a:t> </a:t>
            </a:r>
            <a:r>
              <a:rPr lang="es-DO" sz="1600" dirty="0">
                <a:solidFill>
                  <a:srgbClr val="FF0000"/>
                </a:solidFill>
                <a:effectLst/>
                <a:latin typeface="Arial" panose="020B0604020202020204" pitchFamily="34" charset="0"/>
                <a:ea typeface="Trebuchet MS" panose="020B0603020202020204" pitchFamily="34" charset="0"/>
                <a:cs typeface="Arial" panose="020B0604020202020204" pitchFamily="34" charset="0"/>
              </a:rPr>
              <a:t>2. Fotovoltaica</a:t>
            </a:r>
            <a:r>
              <a:rPr lang="es-DO" sz="1600" dirty="0">
                <a:solidFill>
                  <a:srgbClr val="FF0000"/>
                </a:solidFill>
                <a:latin typeface="Arial" panose="020B0604020202020204" pitchFamily="34" charset="0"/>
                <a:ea typeface="Trebuchet MS" panose="020B0603020202020204" pitchFamily="34" charset="0"/>
                <a:cs typeface="Arial" panose="020B0604020202020204" pitchFamily="34" charset="0"/>
              </a:rPr>
              <a:t>:</a:t>
            </a:r>
            <a:endParaRPr lang="en-US" sz="16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0"/>
              </a:spcAft>
            </a:pPr>
            <a:r>
              <a:rPr lang="es-DO" sz="1600" b="1" dirty="0">
                <a:solidFill>
                  <a:srgbClr val="003449"/>
                </a:solidFill>
                <a:effectLst/>
                <a:latin typeface="Arial" panose="020B0604020202020204" pitchFamily="34" charset="0"/>
                <a:ea typeface="Trebuchet MS" panose="020B0603020202020204" pitchFamily="34" charset="0"/>
                <a:cs typeface="Arial" panose="020B0604020202020204" pitchFamily="34" charset="0"/>
              </a:rPr>
              <a:t> a. </a:t>
            </a:r>
            <a:r>
              <a:rPr lang="es-DO" sz="1600" dirty="0">
                <a:solidFill>
                  <a:srgbClr val="003449"/>
                </a:solidFill>
                <a:effectLst/>
                <a:latin typeface="Arial" panose="020B0604020202020204" pitchFamily="34" charset="0"/>
                <a:ea typeface="Trebuchet MS" panose="020B0603020202020204" pitchFamily="34" charset="0"/>
                <a:cs typeface="Arial" panose="020B0604020202020204" pitchFamily="34" charset="0"/>
              </a:rPr>
              <a:t>Conectados a red de alta tensión: El factor de potencia que ETED-CCE puede solicitar a las instalaciones fotovoltaicas no podrá bajar de 0,95. Los pagos por energía reactiva suministrada tendrán que ser acordados por los Generadores con la Empresa de Transmisión Eléctrica Dominicana (ETED), y el Centro de Control de Energía (CCE). Cada unidad reactiva será retribuida a 6,00 US$/MWh.</a:t>
            </a:r>
            <a:endParaRPr lang="en-US" sz="16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787662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E65F-2417-E857-7A0C-A5000D4293EA}"/>
              </a:ext>
            </a:extLst>
          </p:cNvPr>
          <p:cNvSpPr>
            <a:spLocks noGrp="1"/>
          </p:cNvSpPr>
          <p:nvPr>
            <p:ph type="title"/>
          </p:nvPr>
        </p:nvSpPr>
        <p:spPr>
          <a:xfrm>
            <a:off x="2863273" y="2415599"/>
            <a:ext cx="7659254" cy="1325563"/>
          </a:xfrm>
        </p:spPr>
        <p:txBody>
          <a:bodyPr/>
          <a:lstStyle/>
          <a:p>
            <a:r>
              <a:rPr lang="en-US" dirty="0">
                <a:solidFill>
                  <a:srgbClr val="FF0000"/>
                </a:solidFill>
              </a:rPr>
              <a:t>Cuarta parte presentación 4/6</a:t>
            </a:r>
          </a:p>
        </p:txBody>
      </p:sp>
    </p:spTree>
    <p:extLst>
      <p:ext uri="{BB962C8B-B14F-4D97-AF65-F5344CB8AC3E}">
        <p14:creationId xmlns:p14="http://schemas.microsoft.com/office/powerpoint/2010/main" val="11024722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815546" y="1581665"/>
            <a:ext cx="3822357" cy="568411"/>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57881" y="2349886"/>
            <a:ext cx="9144000" cy="1655762"/>
          </a:xfrm>
        </p:spPr>
        <p:txBody>
          <a:bodyPr>
            <a:noAutofit/>
          </a:bodyPr>
          <a:lstStyle/>
          <a:p>
            <a:pPr algn="l"/>
            <a:r>
              <a:rPr lang="en-US" sz="7600" dirty="0">
                <a:solidFill>
                  <a:schemeClr val="bg1"/>
                </a:solidFill>
                <a:latin typeface="Knockout 29 Junior Liteweight" charset="0"/>
                <a:ea typeface="Knockout 29 Junior Liteweight" charset="0"/>
                <a:cs typeface="Knockout 29 Junior Liteweight" charset="0"/>
              </a:rPr>
              <a:t>MERCADO ELÉCTRICO MAYORISTA</a:t>
            </a:r>
            <a:endParaRPr lang="en-US" sz="7600" dirty="0"/>
          </a:p>
        </p:txBody>
      </p:sp>
      <p:sp>
        <p:nvSpPr>
          <p:cNvPr id="8" name="Subtitle 2"/>
          <p:cNvSpPr txBox="1">
            <a:spLocks/>
          </p:cNvSpPr>
          <p:nvPr/>
        </p:nvSpPr>
        <p:spPr>
          <a:xfrm>
            <a:off x="6462445" y="4919039"/>
            <a:ext cx="5487369"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4500" dirty="0">
                <a:solidFill>
                  <a:srgbClr val="29D3C9"/>
                </a:solidFill>
                <a:latin typeface="Knockout 49 Liteweight" charset="0"/>
                <a:ea typeface="Knockout 49 Liteweight" charset="0"/>
                <a:cs typeface="Knockout 49 Liteweight" charset="0"/>
              </a:rPr>
              <a:t>TEMAS OPERATIVOS</a:t>
            </a:r>
          </a:p>
        </p:txBody>
      </p:sp>
      <p:sp>
        <p:nvSpPr>
          <p:cNvPr id="9" name="Subtitle 2"/>
          <p:cNvSpPr txBox="1">
            <a:spLocks/>
          </p:cNvSpPr>
          <p:nvPr/>
        </p:nvSpPr>
        <p:spPr>
          <a:xfrm>
            <a:off x="757881" y="6105610"/>
            <a:ext cx="7315200"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3100" dirty="0">
                <a:solidFill>
                  <a:schemeClr val="bg1"/>
                </a:solidFill>
                <a:latin typeface="Knockout 29 Junior Liteweight" charset="0"/>
                <a:ea typeface="Knockout 29 Junior Liteweight" charset="0"/>
                <a:cs typeface="Knockout 29 Junior Liteweight" charset="0"/>
              </a:rPr>
              <a:t>Ing. Andrés Manzueta Cepeda</a:t>
            </a:r>
          </a:p>
        </p:txBody>
      </p:sp>
      <p:cxnSp>
        <p:nvCxnSpPr>
          <p:cNvPr id="12" name="Straight Connector 11"/>
          <p:cNvCxnSpPr/>
          <p:nvPr/>
        </p:nvCxnSpPr>
        <p:spPr>
          <a:xfrm flipV="1">
            <a:off x="0" y="4530811"/>
            <a:ext cx="7957751" cy="823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28192453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E0D07929-AC1D-4155-903A-D163F72E128D}"/>
              </a:ext>
            </a:extLst>
          </p:cNvPr>
          <p:cNvPicPr>
            <a:picLocks noChangeAspect="1"/>
          </p:cNvPicPr>
          <p:nvPr/>
        </p:nvPicPr>
        <p:blipFill>
          <a:blip r:embed="rId2"/>
          <a:stretch>
            <a:fillRect/>
          </a:stretch>
        </p:blipFill>
        <p:spPr>
          <a:xfrm>
            <a:off x="1877265" y="1715784"/>
            <a:ext cx="8020495" cy="2737153"/>
          </a:xfrm>
          <a:prstGeom prst="rect">
            <a:avLst/>
          </a:prstGeom>
        </p:spPr>
      </p:pic>
      <p:sp>
        <p:nvSpPr>
          <p:cNvPr id="4" name="Slide Number Placeholder 3">
            <a:extLst>
              <a:ext uri="{FF2B5EF4-FFF2-40B4-BE49-F238E27FC236}">
                <a16:creationId xmlns:a16="http://schemas.microsoft.com/office/drawing/2014/main" id="{09FC26F8-D5E6-4B4F-A01A-3D4E40F2C163}"/>
              </a:ext>
            </a:extLst>
          </p:cNvPr>
          <p:cNvSpPr>
            <a:spLocks noGrp="1"/>
          </p:cNvSpPr>
          <p:nvPr>
            <p:ph type="sldNum" sz="quarter" idx="12"/>
          </p:nvPr>
        </p:nvSpPr>
        <p:spPr/>
        <p:txBody>
          <a:bodyPr/>
          <a:lstStyle/>
          <a:p>
            <a:fld id="{036029CE-B368-304D-8BDB-F74031675B73}" type="slidenum">
              <a:rPr lang="en-US" smtClean="0"/>
              <a:t>102</a:t>
            </a:fld>
            <a:endParaRPr lang="en-US"/>
          </a:p>
        </p:txBody>
      </p:sp>
    </p:spTree>
    <p:extLst>
      <p:ext uri="{BB962C8B-B14F-4D97-AF65-F5344CB8AC3E}">
        <p14:creationId xmlns:p14="http://schemas.microsoft.com/office/powerpoint/2010/main" val="8671673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AUTORIZACIÓN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7" name="Picture 6" descr="Text, letter&#10;&#10;Description automatically generated">
            <a:extLst>
              <a:ext uri="{FF2B5EF4-FFF2-40B4-BE49-F238E27FC236}">
                <a16:creationId xmlns:a16="http://schemas.microsoft.com/office/drawing/2014/main" id="{09EE6AD0-5877-4F41-A39D-092E41B4A957}"/>
              </a:ext>
            </a:extLst>
          </p:cNvPr>
          <p:cNvPicPr>
            <a:picLocks noChangeAspect="1"/>
          </p:cNvPicPr>
          <p:nvPr/>
        </p:nvPicPr>
        <p:blipFill>
          <a:blip r:embed="rId3"/>
          <a:stretch>
            <a:fillRect/>
          </a:stretch>
        </p:blipFill>
        <p:spPr>
          <a:xfrm>
            <a:off x="1595437" y="1130728"/>
            <a:ext cx="9001125" cy="5276850"/>
          </a:xfrm>
          <a:prstGeom prst="rect">
            <a:avLst/>
          </a:prstGeom>
        </p:spPr>
      </p:pic>
      <p:sp>
        <p:nvSpPr>
          <p:cNvPr id="2" name="Rectangle 1">
            <a:extLst>
              <a:ext uri="{FF2B5EF4-FFF2-40B4-BE49-F238E27FC236}">
                <a16:creationId xmlns:a16="http://schemas.microsoft.com/office/drawing/2014/main" id="{EF170986-C90C-316C-C989-4AC131B1B9BD}"/>
              </a:ext>
            </a:extLst>
          </p:cNvPr>
          <p:cNvSpPr/>
          <p:nvPr/>
        </p:nvSpPr>
        <p:spPr>
          <a:xfrm>
            <a:off x="1958109" y="4784436"/>
            <a:ext cx="8488218" cy="1618152"/>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4494066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Text&#10;&#10;Description automatically generated">
            <a:extLst>
              <a:ext uri="{FF2B5EF4-FFF2-40B4-BE49-F238E27FC236}">
                <a16:creationId xmlns:a16="http://schemas.microsoft.com/office/drawing/2014/main" id="{1B153948-76A9-44A8-80E2-8F0D71541FB1}"/>
              </a:ext>
            </a:extLst>
          </p:cNvPr>
          <p:cNvPicPr>
            <a:picLocks noChangeAspect="1"/>
          </p:cNvPicPr>
          <p:nvPr/>
        </p:nvPicPr>
        <p:blipFill>
          <a:blip r:embed="rId3"/>
          <a:stretch>
            <a:fillRect/>
          </a:stretch>
        </p:blipFill>
        <p:spPr>
          <a:xfrm>
            <a:off x="1438382" y="1135133"/>
            <a:ext cx="8712485" cy="1781165"/>
          </a:xfrm>
          <a:prstGeom prst="rect">
            <a:avLst/>
          </a:prstGeom>
        </p:spPr>
      </p:pic>
      <p:pic>
        <p:nvPicPr>
          <p:cNvPr id="7" name="Picture 6" descr="Text&#10;&#10;Description automatically generated">
            <a:extLst>
              <a:ext uri="{FF2B5EF4-FFF2-40B4-BE49-F238E27FC236}">
                <a16:creationId xmlns:a16="http://schemas.microsoft.com/office/drawing/2014/main" id="{0C843EC0-4A9E-417E-9F61-7E969BDB27A7}"/>
              </a:ext>
            </a:extLst>
          </p:cNvPr>
          <p:cNvPicPr>
            <a:picLocks noChangeAspect="1"/>
          </p:cNvPicPr>
          <p:nvPr/>
        </p:nvPicPr>
        <p:blipFill>
          <a:blip r:embed="rId4"/>
          <a:stretch>
            <a:fillRect/>
          </a:stretch>
        </p:blipFill>
        <p:spPr>
          <a:xfrm>
            <a:off x="1438382" y="3156681"/>
            <a:ext cx="8901701" cy="3133725"/>
          </a:xfrm>
          <a:prstGeom prst="rect">
            <a:avLst/>
          </a:prstGeom>
        </p:spPr>
      </p:pic>
      <p:sp>
        <p:nvSpPr>
          <p:cNvPr id="6" name="Rectangle 5">
            <a:extLst>
              <a:ext uri="{FF2B5EF4-FFF2-40B4-BE49-F238E27FC236}">
                <a16:creationId xmlns:a16="http://schemas.microsoft.com/office/drawing/2014/main" id="{0D37FBF8-2C70-B0C0-8EF6-53C3792B9E6A}"/>
              </a:ext>
            </a:extLst>
          </p:cNvPr>
          <p:cNvSpPr/>
          <p:nvPr/>
        </p:nvSpPr>
        <p:spPr>
          <a:xfrm>
            <a:off x="1438382" y="3082208"/>
            <a:ext cx="8901700" cy="1692991"/>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420305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9" name="Picture 8" descr="Text, letter&#10;&#10;Description automatically generated">
            <a:extLst>
              <a:ext uri="{FF2B5EF4-FFF2-40B4-BE49-F238E27FC236}">
                <a16:creationId xmlns:a16="http://schemas.microsoft.com/office/drawing/2014/main" id="{1C549A55-4D6A-44B9-B532-E18BAA69B8B3}"/>
              </a:ext>
            </a:extLst>
          </p:cNvPr>
          <p:cNvPicPr>
            <a:picLocks noChangeAspect="1"/>
          </p:cNvPicPr>
          <p:nvPr/>
        </p:nvPicPr>
        <p:blipFill>
          <a:blip r:embed="rId3"/>
          <a:stretch>
            <a:fillRect/>
          </a:stretch>
        </p:blipFill>
        <p:spPr>
          <a:xfrm>
            <a:off x="1828800" y="1764144"/>
            <a:ext cx="7845615" cy="4033450"/>
          </a:xfrm>
          <a:prstGeom prst="rect">
            <a:avLst/>
          </a:prstGeom>
        </p:spPr>
      </p:pic>
      <p:sp>
        <p:nvSpPr>
          <p:cNvPr id="4" name="Rectangle 3">
            <a:extLst>
              <a:ext uri="{FF2B5EF4-FFF2-40B4-BE49-F238E27FC236}">
                <a16:creationId xmlns:a16="http://schemas.microsoft.com/office/drawing/2014/main" id="{331BD042-F8B5-8B20-C15B-560A0A0F95E3}"/>
              </a:ext>
            </a:extLst>
          </p:cNvPr>
          <p:cNvSpPr/>
          <p:nvPr/>
        </p:nvSpPr>
        <p:spPr>
          <a:xfrm>
            <a:off x="1958109" y="3860799"/>
            <a:ext cx="8488218" cy="2004291"/>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6829981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descr="Table&#10;&#10;Description automatically generated">
            <a:extLst>
              <a:ext uri="{FF2B5EF4-FFF2-40B4-BE49-F238E27FC236}">
                <a16:creationId xmlns:a16="http://schemas.microsoft.com/office/drawing/2014/main" id="{5F35CB95-C647-4457-A9E9-53AC27E26989}"/>
              </a:ext>
            </a:extLst>
          </p:cNvPr>
          <p:cNvPicPr>
            <a:picLocks noChangeAspect="1"/>
          </p:cNvPicPr>
          <p:nvPr/>
        </p:nvPicPr>
        <p:blipFill rotWithShape="1">
          <a:blip r:embed="rId3"/>
          <a:srcRect b="50211"/>
          <a:stretch/>
        </p:blipFill>
        <p:spPr>
          <a:xfrm>
            <a:off x="1078785" y="1348663"/>
            <a:ext cx="10662373" cy="4579525"/>
          </a:xfrm>
          <a:prstGeom prst="rect">
            <a:avLst/>
          </a:prstGeom>
        </p:spPr>
      </p:pic>
    </p:spTree>
    <p:extLst>
      <p:ext uri="{BB962C8B-B14F-4D97-AF65-F5344CB8AC3E}">
        <p14:creationId xmlns:p14="http://schemas.microsoft.com/office/powerpoint/2010/main" val="35114116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Table&#10;&#10;Description automatically generated">
            <a:extLst>
              <a:ext uri="{FF2B5EF4-FFF2-40B4-BE49-F238E27FC236}">
                <a16:creationId xmlns:a16="http://schemas.microsoft.com/office/drawing/2014/main" id="{9EA52DC1-0BDB-4B03-9484-1DEB856DF935}"/>
              </a:ext>
            </a:extLst>
          </p:cNvPr>
          <p:cNvPicPr>
            <a:picLocks noChangeAspect="1"/>
          </p:cNvPicPr>
          <p:nvPr/>
        </p:nvPicPr>
        <p:blipFill>
          <a:blip r:embed="rId3"/>
          <a:stretch>
            <a:fillRect/>
          </a:stretch>
        </p:blipFill>
        <p:spPr>
          <a:xfrm>
            <a:off x="1404800" y="1029534"/>
            <a:ext cx="9017588" cy="5574252"/>
          </a:xfrm>
          <a:prstGeom prst="rect">
            <a:avLst/>
          </a:prstGeom>
        </p:spPr>
      </p:pic>
    </p:spTree>
    <p:extLst>
      <p:ext uri="{BB962C8B-B14F-4D97-AF65-F5344CB8AC3E}">
        <p14:creationId xmlns:p14="http://schemas.microsoft.com/office/powerpoint/2010/main" val="30160344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7" name="Picture 6" descr="Text&#10;&#10;Description automatically generated">
            <a:extLst>
              <a:ext uri="{FF2B5EF4-FFF2-40B4-BE49-F238E27FC236}">
                <a16:creationId xmlns:a16="http://schemas.microsoft.com/office/drawing/2014/main" id="{90093601-EB79-487D-A80B-FCC434DD8A86}"/>
              </a:ext>
            </a:extLst>
          </p:cNvPr>
          <p:cNvPicPr>
            <a:picLocks noChangeAspect="1"/>
          </p:cNvPicPr>
          <p:nvPr/>
        </p:nvPicPr>
        <p:blipFill>
          <a:blip r:embed="rId3"/>
          <a:stretch>
            <a:fillRect/>
          </a:stretch>
        </p:blipFill>
        <p:spPr>
          <a:xfrm>
            <a:off x="1724025" y="1185862"/>
            <a:ext cx="8743950" cy="4486275"/>
          </a:xfrm>
          <a:prstGeom prst="rect">
            <a:avLst/>
          </a:prstGeom>
        </p:spPr>
      </p:pic>
      <p:sp>
        <p:nvSpPr>
          <p:cNvPr id="9" name="Rectangle 8">
            <a:extLst>
              <a:ext uri="{FF2B5EF4-FFF2-40B4-BE49-F238E27FC236}">
                <a16:creationId xmlns:a16="http://schemas.microsoft.com/office/drawing/2014/main" id="{53169D87-34F6-4B06-88F8-3A3E9EFB8882}"/>
              </a:ext>
            </a:extLst>
          </p:cNvPr>
          <p:cNvSpPr/>
          <p:nvPr/>
        </p:nvSpPr>
        <p:spPr>
          <a:xfrm>
            <a:off x="1724025" y="3000054"/>
            <a:ext cx="8868631" cy="2672083"/>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2445500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Table&#10;&#10;Description automatically generated">
            <a:extLst>
              <a:ext uri="{FF2B5EF4-FFF2-40B4-BE49-F238E27FC236}">
                <a16:creationId xmlns:a16="http://schemas.microsoft.com/office/drawing/2014/main" id="{EA9A51AF-7A94-4295-8FAC-7E822B23E49C}"/>
              </a:ext>
            </a:extLst>
          </p:cNvPr>
          <p:cNvPicPr>
            <a:picLocks noChangeAspect="1"/>
          </p:cNvPicPr>
          <p:nvPr/>
        </p:nvPicPr>
        <p:blipFill rotWithShape="1">
          <a:blip r:embed="rId3"/>
          <a:srcRect b="40824"/>
          <a:stretch/>
        </p:blipFill>
        <p:spPr>
          <a:xfrm>
            <a:off x="1795488" y="950749"/>
            <a:ext cx="8287013" cy="5337035"/>
          </a:xfrm>
          <a:prstGeom prst="rect">
            <a:avLst/>
          </a:prstGeom>
        </p:spPr>
      </p:pic>
    </p:spTree>
    <p:extLst>
      <p:ext uri="{BB962C8B-B14F-4D97-AF65-F5344CB8AC3E}">
        <p14:creationId xmlns:p14="http://schemas.microsoft.com/office/powerpoint/2010/main" val="13829715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Table&#10;&#10;Description automatically generated">
            <a:extLst>
              <a:ext uri="{FF2B5EF4-FFF2-40B4-BE49-F238E27FC236}">
                <a16:creationId xmlns:a16="http://schemas.microsoft.com/office/drawing/2014/main" id="{EA9A51AF-7A94-4295-8FAC-7E822B23E49C}"/>
              </a:ext>
            </a:extLst>
          </p:cNvPr>
          <p:cNvPicPr>
            <a:picLocks noChangeAspect="1"/>
          </p:cNvPicPr>
          <p:nvPr/>
        </p:nvPicPr>
        <p:blipFill rotWithShape="1">
          <a:blip r:embed="rId3"/>
          <a:srcRect t="60674"/>
          <a:stretch/>
        </p:blipFill>
        <p:spPr>
          <a:xfrm>
            <a:off x="820426" y="1751770"/>
            <a:ext cx="9998251" cy="4279159"/>
          </a:xfrm>
          <a:prstGeom prst="rect">
            <a:avLst/>
          </a:prstGeom>
        </p:spPr>
      </p:pic>
    </p:spTree>
    <p:extLst>
      <p:ext uri="{BB962C8B-B14F-4D97-AF65-F5344CB8AC3E}">
        <p14:creationId xmlns:p14="http://schemas.microsoft.com/office/powerpoint/2010/main" val="30285051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34D2524D-B4A9-412A-93C0-F5758998B91E}"/>
              </a:ext>
            </a:extLst>
          </p:cNvPr>
          <p:cNvPicPr>
            <a:picLocks noChangeAspect="1"/>
          </p:cNvPicPr>
          <p:nvPr/>
        </p:nvPicPr>
        <p:blipFill>
          <a:blip r:embed="rId3"/>
          <a:stretch>
            <a:fillRect/>
          </a:stretch>
        </p:blipFill>
        <p:spPr>
          <a:xfrm>
            <a:off x="2895600" y="3019425"/>
            <a:ext cx="6400800" cy="819150"/>
          </a:xfrm>
          <a:prstGeom prst="rect">
            <a:avLst/>
          </a:prstGeom>
        </p:spPr>
      </p:pic>
    </p:spTree>
    <p:extLst>
      <p:ext uri="{BB962C8B-B14F-4D97-AF65-F5344CB8AC3E}">
        <p14:creationId xmlns:p14="http://schemas.microsoft.com/office/powerpoint/2010/main" val="242170443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9" name="Picture 8" descr="Table&#10;&#10;Description automatically generated">
            <a:extLst>
              <a:ext uri="{FF2B5EF4-FFF2-40B4-BE49-F238E27FC236}">
                <a16:creationId xmlns:a16="http://schemas.microsoft.com/office/drawing/2014/main" id="{08896744-8F28-41A5-9084-27716DB89D70}"/>
              </a:ext>
            </a:extLst>
          </p:cNvPr>
          <p:cNvPicPr>
            <a:picLocks noChangeAspect="1"/>
          </p:cNvPicPr>
          <p:nvPr/>
        </p:nvPicPr>
        <p:blipFill>
          <a:blip r:embed="rId3"/>
          <a:stretch>
            <a:fillRect/>
          </a:stretch>
        </p:blipFill>
        <p:spPr>
          <a:xfrm>
            <a:off x="2669711" y="950749"/>
            <a:ext cx="6410325" cy="5657850"/>
          </a:xfrm>
          <a:prstGeom prst="rect">
            <a:avLst/>
          </a:prstGeom>
        </p:spPr>
      </p:pic>
    </p:spTree>
    <p:extLst>
      <p:ext uri="{BB962C8B-B14F-4D97-AF65-F5344CB8AC3E}">
        <p14:creationId xmlns:p14="http://schemas.microsoft.com/office/powerpoint/2010/main" val="17939096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ECFAE957-A1D5-4A43-9279-C9B0C15EBC74}"/>
              </a:ext>
            </a:extLst>
          </p:cNvPr>
          <p:cNvPicPr>
            <a:picLocks noChangeAspect="1"/>
          </p:cNvPicPr>
          <p:nvPr/>
        </p:nvPicPr>
        <p:blipFill>
          <a:blip r:embed="rId3"/>
          <a:stretch>
            <a:fillRect/>
          </a:stretch>
        </p:blipFill>
        <p:spPr>
          <a:xfrm>
            <a:off x="2059047" y="1771649"/>
            <a:ext cx="8073906" cy="4187361"/>
          </a:xfrm>
          <a:prstGeom prst="rect">
            <a:avLst/>
          </a:prstGeom>
        </p:spPr>
      </p:pic>
    </p:spTree>
    <p:extLst>
      <p:ext uri="{BB962C8B-B14F-4D97-AF65-F5344CB8AC3E}">
        <p14:creationId xmlns:p14="http://schemas.microsoft.com/office/powerpoint/2010/main" val="295679583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8" name="Picture 7" descr="Text&#10;&#10;Description automatically generated">
            <a:extLst>
              <a:ext uri="{FF2B5EF4-FFF2-40B4-BE49-F238E27FC236}">
                <a16:creationId xmlns:a16="http://schemas.microsoft.com/office/drawing/2014/main" id="{8B9A9DB4-D9DA-4D17-9699-9453369EC448}"/>
              </a:ext>
            </a:extLst>
          </p:cNvPr>
          <p:cNvPicPr>
            <a:picLocks noChangeAspect="1"/>
          </p:cNvPicPr>
          <p:nvPr/>
        </p:nvPicPr>
        <p:blipFill>
          <a:blip r:embed="rId3"/>
          <a:stretch>
            <a:fillRect/>
          </a:stretch>
        </p:blipFill>
        <p:spPr>
          <a:xfrm>
            <a:off x="2208944" y="1299084"/>
            <a:ext cx="7983020" cy="4865954"/>
          </a:xfrm>
          <a:prstGeom prst="rect">
            <a:avLst/>
          </a:prstGeom>
        </p:spPr>
      </p:pic>
    </p:spTree>
    <p:extLst>
      <p:ext uri="{BB962C8B-B14F-4D97-AF65-F5344CB8AC3E}">
        <p14:creationId xmlns:p14="http://schemas.microsoft.com/office/powerpoint/2010/main" val="115493519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descr="A picture containing text, black, orange, dark&#10;&#10;Description automatically generated">
            <a:extLst>
              <a:ext uri="{FF2B5EF4-FFF2-40B4-BE49-F238E27FC236}">
                <a16:creationId xmlns:a16="http://schemas.microsoft.com/office/drawing/2014/main" id="{DE9F3193-4C51-4CE2-9A80-316FE6C991B5}"/>
              </a:ext>
            </a:extLst>
          </p:cNvPr>
          <p:cNvPicPr>
            <a:picLocks noChangeAspect="1"/>
          </p:cNvPicPr>
          <p:nvPr/>
        </p:nvPicPr>
        <p:blipFill>
          <a:blip r:embed="rId3"/>
          <a:stretch>
            <a:fillRect/>
          </a:stretch>
        </p:blipFill>
        <p:spPr>
          <a:xfrm>
            <a:off x="1650184" y="2979506"/>
            <a:ext cx="7967658" cy="716194"/>
          </a:xfrm>
          <a:prstGeom prst="rect">
            <a:avLst/>
          </a:prstGeom>
        </p:spPr>
      </p:pic>
    </p:spTree>
    <p:extLst>
      <p:ext uri="{BB962C8B-B14F-4D97-AF65-F5344CB8AC3E}">
        <p14:creationId xmlns:p14="http://schemas.microsoft.com/office/powerpoint/2010/main" val="16508648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Table&#10;&#10;Description automatically generated">
            <a:extLst>
              <a:ext uri="{FF2B5EF4-FFF2-40B4-BE49-F238E27FC236}">
                <a16:creationId xmlns:a16="http://schemas.microsoft.com/office/drawing/2014/main" id="{D8362343-D110-4C81-9656-57C55E98C462}"/>
              </a:ext>
            </a:extLst>
          </p:cNvPr>
          <p:cNvPicPr>
            <a:picLocks noChangeAspect="1"/>
          </p:cNvPicPr>
          <p:nvPr/>
        </p:nvPicPr>
        <p:blipFill>
          <a:blip r:embed="rId3"/>
          <a:stretch>
            <a:fillRect/>
          </a:stretch>
        </p:blipFill>
        <p:spPr>
          <a:xfrm>
            <a:off x="538162" y="1618152"/>
            <a:ext cx="11115675" cy="4010025"/>
          </a:xfrm>
          <a:prstGeom prst="rect">
            <a:avLst/>
          </a:prstGeom>
        </p:spPr>
      </p:pic>
    </p:spTree>
    <p:extLst>
      <p:ext uri="{BB962C8B-B14F-4D97-AF65-F5344CB8AC3E}">
        <p14:creationId xmlns:p14="http://schemas.microsoft.com/office/powerpoint/2010/main" val="27995705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descr="Table&#10;&#10;Description automatically generated">
            <a:extLst>
              <a:ext uri="{FF2B5EF4-FFF2-40B4-BE49-F238E27FC236}">
                <a16:creationId xmlns:a16="http://schemas.microsoft.com/office/drawing/2014/main" id="{AD734E34-25C0-40A7-BED4-7BAA933EC6B4}"/>
              </a:ext>
            </a:extLst>
          </p:cNvPr>
          <p:cNvPicPr>
            <a:picLocks noChangeAspect="1"/>
          </p:cNvPicPr>
          <p:nvPr/>
        </p:nvPicPr>
        <p:blipFill>
          <a:blip r:embed="rId3"/>
          <a:stretch>
            <a:fillRect/>
          </a:stretch>
        </p:blipFill>
        <p:spPr>
          <a:xfrm>
            <a:off x="2005012" y="1130728"/>
            <a:ext cx="8181975" cy="5238750"/>
          </a:xfrm>
          <a:prstGeom prst="rect">
            <a:avLst/>
          </a:prstGeom>
        </p:spPr>
      </p:pic>
    </p:spTree>
    <p:extLst>
      <p:ext uri="{BB962C8B-B14F-4D97-AF65-F5344CB8AC3E}">
        <p14:creationId xmlns:p14="http://schemas.microsoft.com/office/powerpoint/2010/main" val="39918148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21B72593-B749-483D-9E34-8D1048303369}"/>
              </a:ext>
            </a:extLst>
          </p:cNvPr>
          <p:cNvPicPr>
            <a:picLocks noChangeAspect="1"/>
          </p:cNvPicPr>
          <p:nvPr/>
        </p:nvPicPr>
        <p:blipFill>
          <a:blip r:embed="rId3"/>
          <a:stretch>
            <a:fillRect/>
          </a:stretch>
        </p:blipFill>
        <p:spPr>
          <a:xfrm>
            <a:off x="2198670" y="1080428"/>
            <a:ext cx="7501419" cy="5650108"/>
          </a:xfrm>
          <a:prstGeom prst="rect">
            <a:avLst/>
          </a:prstGeom>
        </p:spPr>
      </p:pic>
    </p:spTree>
    <p:extLst>
      <p:ext uri="{BB962C8B-B14F-4D97-AF65-F5344CB8AC3E}">
        <p14:creationId xmlns:p14="http://schemas.microsoft.com/office/powerpoint/2010/main" val="212505052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58D7D150-8974-4C27-81C1-ED65F3329A66}"/>
              </a:ext>
            </a:extLst>
          </p:cNvPr>
          <p:cNvPicPr>
            <a:picLocks noChangeAspect="1"/>
          </p:cNvPicPr>
          <p:nvPr/>
        </p:nvPicPr>
        <p:blipFill>
          <a:blip r:embed="rId3"/>
          <a:stretch>
            <a:fillRect/>
          </a:stretch>
        </p:blipFill>
        <p:spPr>
          <a:xfrm>
            <a:off x="2650733" y="969372"/>
            <a:ext cx="6324600" cy="5473212"/>
          </a:xfrm>
          <a:prstGeom prst="rect">
            <a:avLst/>
          </a:prstGeom>
        </p:spPr>
      </p:pic>
    </p:spTree>
    <p:extLst>
      <p:ext uri="{BB962C8B-B14F-4D97-AF65-F5344CB8AC3E}">
        <p14:creationId xmlns:p14="http://schemas.microsoft.com/office/powerpoint/2010/main" val="39398548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descr="Text&#10;&#10;Description automatically generated with medium confidence">
            <a:extLst>
              <a:ext uri="{FF2B5EF4-FFF2-40B4-BE49-F238E27FC236}">
                <a16:creationId xmlns:a16="http://schemas.microsoft.com/office/drawing/2014/main" id="{D20A5F0A-5D4F-4D79-BC4A-C642D9E0E1A0}"/>
              </a:ext>
            </a:extLst>
          </p:cNvPr>
          <p:cNvPicPr>
            <a:picLocks noChangeAspect="1"/>
          </p:cNvPicPr>
          <p:nvPr/>
        </p:nvPicPr>
        <p:blipFill>
          <a:blip r:embed="rId3"/>
          <a:stretch>
            <a:fillRect/>
          </a:stretch>
        </p:blipFill>
        <p:spPr>
          <a:xfrm>
            <a:off x="1387304" y="1167722"/>
            <a:ext cx="9010143" cy="5078966"/>
          </a:xfrm>
          <a:prstGeom prst="rect">
            <a:avLst/>
          </a:prstGeom>
        </p:spPr>
      </p:pic>
    </p:spTree>
    <p:extLst>
      <p:ext uri="{BB962C8B-B14F-4D97-AF65-F5344CB8AC3E}">
        <p14:creationId xmlns:p14="http://schemas.microsoft.com/office/powerpoint/2010/main" val="3855894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descr="Graphical user interface, text, application&#10;&#10;Description automatically generated">
            <a:extLst>
              <a:ext uri="{FF2B5EF4-FFF2-40B4-BE49-F238E27FC236}">
                <a16:creationId xmlns:a16="http://schemas.microsoft.com/office/drawing/2014/main" id="{895599CF-9E15-4BAF-9327-B94FB78B7C97}"/>
              </a:ext>
            </a:extLst>
          </p:cNvPr>
          <p:cNvPicPr>
            <a:picLocks noChangeAspect="1"/>
          </p:cNvPicPr>
          <p:nvPr/>
        </p:nvPicPr>
        <p:blipFill>
          <a:blip r:embed="rId3"/>
          <a:stretch>
            <a:fillRect/>
          </a:stretch>
        </p:blipFill>
        <p:spPr>
          <a:xfrm>
            <a:off x="1099336" y="950749"/>
            <a:ext cx="9092628" cy="5734050"/>
          </a:xfrm>
          <a:prstGeom prst="rect">
            <a:avLst/>
          </a:prstGeom>
        </p:spPr>
      </p:pic>
    </p:spTree>
    <p:extLst>
      <p:ext uri="{BB962C8B-B14F-4D97-AF65-F5344CB8AC3E}">
        <p14:creationId xmlns:p14="http://schemas.microsoft.com/office/powerpoint/2010/main" val="18570850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 TRAMITE B</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Text&#10;&#10;Description automatically generated">
            <a:extLst>
              <a:ext uri="{FF2B5EF4-FFF2-40B4-BE49-F238E27FC236}">
                <a16:creationId xmlns:a16="http://schemas.microsoft.com/office/drawing/2014/main" id="{DF118F82-AA89-46B7-B0B4-396A8F341A61}"/>
              </a:ext>
            </a:extLst>
          </p:cNvPr>
          <p:cNvPicPr>
            <a:picLocks noChangeAspect="1"/>
          </p:cNvPicPr>
          <p:nvPr/>
        </p:nvPicPr>
        <p:blipFill>
          <a:blip r:embed="rId3"/>
          <a:stretch>
            <a:fillRect/>
          </a:stretch>
        </p:blipFill>
        <p:spPr>
          <a:xfrm>
            <a:off x="1520575" y="1533524"/>
            <a:ext cx="8290175" cy="4230115"/>
          </a:xfrm>
          <a:prstGeom prst="rect">
            <a:avLst/>
          </a:prstGeom>
        </p:spPr>
      </p:pic>
    </p:spTree>
    <p:extLst>
      <p:ext uri="{BB962C8B-B14F-4D97-AF65-F5344CB8AC3E}">
        <p14:creationId xmlns:p14="http://schemas.microsoft.com/office/powerpoint/2010/main" val="317787209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 TRAMITE B</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descr="Table&#10;&#10;Description automatically generated">
            <a:extLst>
              <a:ext uri="{FF2B5EF4-FFF2-40B4-BE49-F238E27FC236}">
                <a16:creationId xmlns:a16="http://schemas.microsoft.com/office/drawing/2014/main" id="{0019B780-2AFF-4563-A44A-507452E6F311}"/>
              </a:ext>
            </a:extLst>
          </p:cNvPr>
          <p:cNvPicPr>
            <a:picLocks noChangeAspect="1"/>
          </p:cNvPicPr>
          <p:nvPr/>
        </p:nvPicPr>
        <p:blipFill rotWithShape="1">
          <a:blip r:embed="rId3"/>
          <a:srcRect t="15083"/>
          <a:stretch/>
        </p:blipFill>
        <p:spPr>
          <a:xfrm>
            <a:off x="2841545" y="950749"/>
            <a:ext cx="7467600" cy="5718437"/>
          </a:xfrm>
          <a:prstGeom prst="rect">
            <a:avLst/>
          </a:prstGeom>
        </p:spPr>
      </p:pic>
    </p:spTree>
    <p:extLst>
      <p:ext uri="{BB962C8B-B14F-4D97-AF65-F5344CB8AC3E}">
        <p14:creationId xmlns:p14="http://schemas.microsoft.com/office/powerpoint/2010/main" val="27505168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 TRAMITE B</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Text&#10;&#10;Description automatically generated with medium confidence">
            <a:extLst>
              <a:ext uri="{FF2B5EF4-FFF2-40B4-BE49-F238E27FC236}">
                <a16:creationId xmlns:a16="http://schemas.microsoft.com/office/drawing/2014/main" id="{67DE5547-556B-4D11-A0A3-D7C3063EAB1E}"/>
              </a:ext>
            </a:extLst>
          </p:cNvPr>
          <p:cNvPicPr>
            <a:picLocks noChangeAspect="1"/>
          </p:cNvPicPr>
          <p:nvPr/>
        </p:nvPicPr>
        <p:blipFill>
          <a:blip r:embed="rId3"/>
          <a:stretch>
            <a:fillRect/>
          </a:stretch>
        </p:blipFill>
        <p:spPr>
          <a:xfrm>
            <a:off x="2371725" y="1466850"/>
            <a:ext cx="7448550" cy="3924300"/>
          </a:xfrm>
          <a:prstGeom prst="rect">
            <a:avLst/>
          </a:prstGeom>
        </p:spPr>
      </p:pic>
    </p:spTree>
    <p:extLst>
      <p:ext uri="{BB962C8B-B14F-4D97-AF65-F5344CB8AC3E}">
        <p14:creationId xmlns:p14="http://schemas.microsoft.com/office/powerpoint/2010/main" val="312409713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 TRAMITE B</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descr="Table&#10;&#10;Description automatically generated with low confidence">
            <a:extLst>
              <a:ext uri="{FF2B5EF4-FFF2-40B4-BE49-F238E27FC236}">
                <a16:creationId xmlns:a16="http://schemas.microsoft.com/office/drawing/2014/main" id="{E882608C-5040-459B-AA06-B1EEE1098F0F}"/>
              </a:ext>
            </a:extLst>
          </p:cNvPr>
          <p:cNvPicPr>
            <a:picLocks noChangeAspect="1"/>
          </p:cNvPicPr>
          <p:nvPr/>
        </p:nvPicPr>
        <p:blipFill>
          <a:blip r:embed="rId3"/>
          <a:stretch>
            <a:fillRect/>
          </a:stretch>
        </p:blipFill>
        <p:spPr>
          <a:xfrm>
            <a:off x="2376487" y="1243012"/>
            <a:ext cx="7439025" cy="4371975"/>
          </a:xfrm>
          <a:prstGeom prst="rect">
            <a:avLst/>
          </a:prstGeom>
        </p:spPr>
      </p:pic>
    </p:spTree>
    <p:extLst>
      <p:ext uri="{BB962C8B-B14F-4D97-AF65-F5344CB8AC3E}">
        <p14:creationId xmlns:p14="http://schemas.microsoft.com/office/powerpoint/2010/main" val="303379647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 TRAMITE C</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descr="A picture containing text, black, orange, closeup&#10;&#10;Description automatically generated">
            <a:extLst>
              <a:ext uri="{FF2B5EF4-FFF2-40B4-BE49-F238E27FC236}">
                <a16:creationId xmlns:a16="http://schemas.microsoft.com/office/drawing/2014/main" id="{01F42E32-4D24-4EDE-8D35-009B366BF0F5}"/>
              </a:ext>
            </a:extLst>
          </p:cNvPr>
          <p:cNvPicPr>
            <a:picLocks noChangeAspect="1"/>
          </p:cNvPicPr>
          <p:nvPr/>
        </p:nvPicPr>
        <p:blipFill>
          <a:blip r:embed="rId3"/>
          <a:stretch>
            <a:fillRect/>
          </a:stretch>
        </p:blipFill>
        <p:spPr>
          <a:xfrm>
            <a:off x="2943225" y="3171825"/>
            <a:ext cx="6305550" cy="514350"/>
          </a:xfrm>
          <a:prstGeom prst="rect">
            <a:avLst/>
          </a:prstGeom>
        </p:spPr>
      </p:pic>
    </p:spTree>
    <p:extLst>
      <p:ext uri="{BB962C8B-B14F-4D97-AF65-F5344CB8AC3E}">
        <p14:creationId xmlns:p14="http://schemas.microsoft.com/office/powerpoint/2010/main" val="40135598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 TRAMITE C</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Table&#10;&#10;Description automatically generated">
            <a:extLst>
              <a:ext uri="{FF2B5EF4-FFF2-40B4-BE49-F238E27FC236}">
                <a16:creationId xmlns:a16="http://schemas.microsoft.com/office/drawing/2014/main" id="{65093961-1013-4D05-9D8A-A1A7EDA5D2FE}"/>
              </a:ext>
            </a:extLst>
          </p:cNvPr>
          <p:cNvPicPr>
            <a:picLocks noChangeAspect="1"/>
          </p:cNvPicPr>
          <p:nvPr/>
        </p:nvPicPr>
        <p:blipFill>
          <a:blip r:embed="rId3"/>
          <a:stretch>
            <a:fillRect/>
          </a:stretch>
        </p:blipFill>
        <p:spPr>
          <a:xfrm>
            <a:off x="1212615" y="2205036"/>
            <a:ext cx="9553632" cy="3147799"/>
          </a:xfrm>
          <a:prstGeom prst="rect">
            <a:avLst/>
          </a:prstGeom>
        </p:spPr>
      </p:pic>
    </p:spTree>
    <p:extLst>
      <p:ext uri="{BB962C8B-B14F-4D97-AF65-F5344CB8AC3E}">
        <p14:creationId xmlns:p14="http://schemas.microsoft.com/office/powerpoint/2010/main" val="328889211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a:extLst>
              <a:ext uri="{FF2B5EF4-FFF2-40B4-BE49-F238E27FC236}">
                <a16:creationId xmlns:a16="http://schemas.microsoft.com/office/drawing/2014/main" id="{7386987F-9915-4B3D-94FC-A3806A3A1A9D}"/>
              </a:ext>
            </a:extLst>
          </p:cNvPr>
          <p:cNvPicPr>
            <a:picLocks noChangeAspect="1"/>
          </p:cNvPicPr>
          <p:nvPr/>
        </p:nvPicPr>
        <p:blipFill>
          <a:blip r:embed="rId3"/>
          <a:stretch>
            <a:fillRect/>
          </a:stretch>
        </p:blipFill>
        <p:spPr>
          <a:xfrm>
            <a:off x="1541747" y="3027237"/>
            <a:ext cx="9369675" cy="803525"/>
          </a:xfrm>
          <a:prstGeom prst="rect">
            <a:avLst/>
          </a:prstGeom>
        </p:spPr>
      </p:pic>
    </p:spTree>
    <p:extLst>
      <p:ext uri="{BB962C8B-B14F-4D97-AF65-F5344CB8AC3E}">
        <p14:creationId xmlns:p14="http://schemas.microsoft.com/office/powerpoint/2010/main" val="84208403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REGLAMENTO AUTORIZACION PUESTA EN SERVICIO TRAMITE D</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descr="Graphical user interface, text&#10;&#10;Description automatically generated with medium confidence">
            <a:extLst>
              <a:ext uri="{FF2B5EF4-FFF2-40B4-BE49-F238E27FC236}">
                <a16:creationId xmlns:a16="http://schemas.microsoft.com/office/drawing/2014/main" id="{D370EFB4-1015-4F4B-9FCC-086003F66608}"/>
              </a:ext>
            </a:extLst>
          </p:cNvPr>
          <p:cNvPicPr>
            <a:picLocks noChangeAspect="1"/>
          </p:cNvPicPr>
          <p:nvPr/>
        </p:nvPicPr>
        <p:blipFill>
          <a:blip r:embed="rId3"/>
          <a:stretch>
            <a:fillRect/>
          </a:stretch>
        </p:blipFill>
        <p:spPr>
          <a:xfrm>
            <a:off x="1981203" y="2752724"/>
            <a:ext cx="8922621" cy="1618151"/>
          </a:xfrm>
          <a:prstGeom prst="rect">
            <a:avLst/>
          </a:prstGeom>
        </p:spPr>
      </p:pic>
    </p:spTree>
    <p:extLst>
      <p:ext uri="{BB962C8B-B14F-4D97-AF65-F5344CB8AC3E}">
        <p14:creationId xmlns:p14="http://schemas.microsoft.com/office/powerpoint/2010/main" val="14374552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E65F-2417-E857-7A0C-A5000D4293EA}"/>
              </a:ext>
            </a:extLst>
          </p:cNvPr>
          <p:cNvSpPr>
            <a:spLocks noGrp="1"/>
          </p:cNvSpPr>
          <p:nvPr>
            <p:ph type="title"/>
          </p:nvPr>
        </p:nvSpPr>
        <p:spPr>
          <a:xfrm>
            <a:off x="2863273" y="2415599"/>
            <a:ext cx="7659254" cy="1325563"/>
          </a:xfrm>
        </p:spPr>
        <p:txBody>
          <a:bodyPr/>
          <a:lstStyle/>
          <a:p>
            <a:r>
              <a:rPr lang="en-US" dirty="0">
                <a:solidFill>
                  <a:srgbClr val="FF0000"/>
                </a:solidFill>
              </a:rPr>
              <a:t>Quinta parte presentación 5/6</a:t>
            </a:r>
          </a:p>
        </p:txBody>
      </p:sp>
    </p:spTree>
    <p:extLst>
      <p:ext uri="{BB962C8B-B14F-4D97-AF65-F5344CB8AC3E}">
        <p14:creationId xmlns:p14="http://schemas.microsoft.com/office/powerpoint/2010/main" val="79389211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CÓDIGO DE CONEXI</a:t>
            </a:r>
            <a:r>
              <a:rPr lang="es-DO" sz="3200" dirty="0">
                <a:solidFill>
                  <a:srgbClr val="1C4584"/>
                </a:solidFill>
              </a:rPr>
              <a:t>Ó</a:t>
            </a:r>
            <a:r>
              <a:rPr lang="en-US" sz="3200" dirty="0">
                <a:solidFill>
                  <a:srgbClr val="1C4584"/>
                </a:solidFill>
              </a:rPr>
              <a:t>N </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7" name="Picture 6" descr="Text&#10;&#10;Description automatically generated">
            <a:extLst>
              <a:ext uri="{FF2B5EF4-FFF2-40B4-BE49-F238E27FC236}">
                <a16:creationId xmlns:a16="http://schemas.microsoft.com/office/drawing/2014/main" id="{F10E5421-24C3-4754-9BB1-97D9FDEBD99E}"/>
              </a:ext>
            </a:extLst>
          </p:cNvPr>
          <p:cNvPicPr>
            <a:picLocks noChangeAspect="1"/>
          </p:cNvPicPr>
          <p:nvPr/>
        </p:nvPicPr>
        <p:blipFill>
          <a:blip r:embed="rId3"/>
          <a:stretch>
            <a:fillRect/>
          </a:stretch>
        </p:blipFill>
        <p:spPr>
          <a:xfrm>
            <a:off x="1489709" y="2486565"/>
            <a:ext cx="8404303" cy="2085435"/>
          </a:xfrm>
          <a:prstGeom prst="rect">
            <a:avLst/>
          </a:prstGeom>
        </p:spPr>
      </p:pic>
    </p:spTree>
    <p:extLst>
      <p:ext uri="{BB962C8B-B14F-4D97-AF65-F5344CB8AC3E}">
        <p14:creationId xmlns:p14="http://schemas.microsoft.com/office/powerpoint/2010/main" val="373581120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CÓDIGO DE CONEXI</a:t>
            </a:r>
            <a:r>
              <a:rPr lang="es-DO" sz="3200" dirty="0">
                <a:solidFill>
                  <a:srgbClr val="1C4584"/>
                </a:solidFill>
              </a:rPr>
              <a:t>Ó</a:t>
            </a:r>
            <a:r>
              <a:rPr lang="en-US" sz="3200" dirty="0">
                <a:solidFill>
                  <a:srgbClr val="1C4584"/>
                </a:solidFill>
              </a:rPr>
              <a:t>N </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Text&#10;&#10;Description automatically generated">
            <a:extLst>
              <a:ext uri="{FF2B5EF4-FFF2-40B4-BE49-F238E27FC236}">
                <a16:creationId xmlns:a16="http://schemas.microsoft.com/office/drawing/2014/main" id="{E966BF75-2396-4A0F-8F78-1BA53D33A9F5}"/>
              </a:ext>
            </a:extLst>
          </p:cNvPr>
          <p:cNvPicPr>
            <a:picLocks noChangeAspect="1"/>
          </p:cNvPicPr>
          <p:nvPr/>
        </p:nvPicPr>
        <p:blipFill rotWithShape="1">
          <a:blip r:embed="rId3"/>
          <a:srcRect b="42142"/>
          <a:stretch/>
        </p:blipFill>
        <p:spPr>
          <a:xfrm>
            <a:off x="986319" y="1544442"/>
            <a:ext cx="10263883" cy="3725452"/>
          </a:xfrm>
          <a:prstGeom prst="rect">
            <a:avLst/>
          </a:prstGeom>
        </p:spPr>
      </p:pic>
    </p:spTree>
    <p:extLst>
      <p:ext uri="{BB962C8B-B14F-4D97-AF65-F5344CB8AC3E}">
        <p14:creationId xmlns:p14="http://schemas.microsoft.com/office/powerpoint/2010/main" val="241921332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CÓDIGO DE CONEXI</a:t>
            </a:r>
            <a:r>
              <a:rPr lang="es-DO" sz="3200" dirty="0">
                <a:solidFill>
                  <a:srgbClr val="1C4584"/>
                </a:solidFill>
              </a:rPr>
              <a:t>Ó</a:t>
            </a:r>
            <a:r>
              <a:rPr lang="en-US" sz="3200" dirty="0">
                <a:solidFill>
                  <a:srgbClr val="1C4584"/>
                </a:solidFill>
              </a:rPr>
              <a:t>N </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Table&#10;&#10;Description automatically generated">
            <a:extLst>
              <a:ext uri="{FF2B5EF4-FFF2-40B4-BE49-F238E27FC236}">
                <a16:creationId xmlns:a16="http://schemas.microsoft.com/office/drawing/2014/main" id="{081B137F-12B6-4307-8563-4F18174CD3B7}"/>
              </a:ext>
            </a:extLst>
          </p:cNvPr>
          <p:cNvPicPr>
            <a:picLocks noChangeAspect="1"/>
          </p:cNvPicPr>
          <p:nvPr/>
        </p:nvPicPr>
        <p:blipFill rotWithShape="1">
          <a:blip r:embed="rId3"/>
          <a:srcRect b="50000"/>
          <a:stretch/>
        </p:blipFill>
        <p:spPr>
          <a:xfrm>
            <a:off x="1651060" y="1165357"/>
            <a:ext cx="8438161" cy="4505978"/>
          </a:xfrm>
          <a:prstGeom prst="rect">
            <a:avLst/>
          </a:prstGeom>
        </p:spPr>
      </p:pic>
    </p:spTree>
    <p:extLst>
      <p:ext uri="{BB962C8B-B14F-4D97-AF65-F5344CB8AC3E}">
        <p14:creationId xmlns:p14="http://schemas.microsoft.com/office/powerpoint/2010/main" val="146474286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CÓDIGO DE CONEXI</a:t>
            </a:r>
            <a:r>
              <a:rPr lang="es-DO" sz="3200" dirty="0">
                <a:solidFill>
                  <a:srgbClr val="1C4584"/>
                </a:solidFill>
              </a:rPr>
              <a:t>Ó</a:t>
            </a:r>
            <a:r>
              <a:rPr lang="en-US" sz="3200" dirty="0">
                <a:solidFill>
                  <a:srgbClr val="1C4584"/>
                </a:solidFill>
              </a:rPr>
              <a:t>N </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descr="Table&#10;&#10;Description automatically generated">
            <a:extLst>
              <a:ext uri="{FF2B5EF4-FFF2-40B4-BE49-F238E27FC236}">
                <a16:creationId xmlns:a16="http://schemas.microsoft.com/office/drawing/2014/main" id="{5E3114F1-6D7E-4358-8B22-DCDC04CB5FD8}"/>
              </a:ext>
            </a:extLst>
          </p:cNvPr>
          <p:cNvPicPr>
            <a:picLocks noChangeAspect="1"/>
          </p:cNvPicPr>
          <p:nvPr/>
        </p:nvPicPr>
        <p:blipFill>
          <a:blip r:embed="rId3"/>
          <a:stretch>
            <a:fillRect/>
          </a:stretch>
        </p:blipFill>
        <p:spPr>
          <a:xfrm>
            <a:off x="1315092" y="1032790"/>
            <a:ext cx="8476180" cy="5604316"/>
          </a:xfrm>
          <a:prstGeom prst="rect">
            <a:avLst/>
          </a:prstGeom>
        </p:spPr>
      </p:pic>
    </p:spTree>
    <p:extLst>
      <p:ext uri="{BB962C8B-B14F-4D97-AF65-F5344CB8AC3E}">
        <p14:creationId xmlns:p14="http://schemas.microsoft.com/office/powerpoint/2010/main" val="26153606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CÓDIGO DE CONEXI</a:t>
            </a:r>
            <a:r>
              <a:rPr lang="es-DO" sz="3200" dirty="0">
                <a:solidFill>
                  <a:srgbClr val="1C4584"/>
                </a:solidFill>
              </a:rPr>
              <a:t>Ó</a:t>
            </a:r>
            <a:r>
              <a:rPr lang="en-US" sz="3200" dirty="0">
                <a:solidFill>
                  <a:srgbClr val="1C4584"/>
                </a:solidFill>
              </a:rPr>
              <a:t>N </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descr="Table&#10;&#10;Description automatically generated">
            <a:extLst>
              <a:ext uri="{FF2B5EF4-FFF2-40B4-BE49-F238E27FC236}">
                <a16:creationId xmlns:a16="http://schemas.microsoft.com/office/drawing/2014/main" id="{3F53E159-A401-4B6F-951C-A1B6AA998BDF}"/>
              </a:ext>
            </a:extLst>
          </p:cNvPr>
          <p:cNvPicPr>
            <a:picLocks noChangeAspect="1"/>
          </p:cNvPicPr>
          <p:nvPr/>
        </p:nvPicPr>
        <p:blipFill>
          <a:blip r:embed="rId3"/>
          <a:stretch>
            <a:fillRect/>
          </a:stretch>
        </p:blipFill>
        <p:spPr>
          <a:xfrm>
            <a:off x="1376738" y="1053689"/>
            <a:ext cx="8928242" cy="5550097"/>
          </a:xfrm>
          <a:prstGeom prst="rect">
            <a:avLst/>
          </a:prstGeom>
        </p:spPr>
      </p:pic>
    </p:spTree>
    <p:extLst>
      <p:ext uri="{BB962C8B-B14F-4D97-AF65-F5344CB8AC3E}">
        <p14:creationId xmlns:p14="http://schemas.microsoft.com/office/powerpoint/2010/main" val="66421272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DETALLES CÓDIGO DE CONEXI</a:t>
            </a:r>
            <a:r>
              <a:rPr lang="es-DO" sz="3200" dirty="0">
                <a:solidFill>
                  <a:srgbClr val="1C4584"/>
                </a:solidFill>
              </a:rPr>
              <a:t>Ó</a:t>
            </a:r>
            <a:r>
              <a:rPr lang="en-US" sz="3200" dirty="0">
                <a:solidFill>
                  <a:srgbClr val="1C4584"/>
                </a:solidFill>
              </a:rPr>
              <a:t>N- REQUISITOS </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4" name="Picture 3" descr="Text&#10;&#10;Description automatically generated">
            <a:extLst>
              <a:ext uri="{FF2B5EF4-FFF2-40B4-BE49-F238E27FC236}">
                <a16:creationId xmlns:a16="http://schemas.microsoft.com/office/drawing/2014/main" id="{35334758-4D56-45B3-A1AD-02E7427806D1}"/>
              </a:ext>
            </a:extLst>
          </p:cNvPr>
          <p:cNvPicPr>
            <a:picLocks noChangeAspect="1"/>
          </p:cNvPicPr>
          <p:nvPr/>
        </p:nvPicPr>
        <p:blipFill>
          <a:blip r:embed="rId3"/>
          <a:stretch>
            <a:fillRect/>
          </a:stretch>
        </p:blipFill>
        <p:spPr>
          <a:xfrm>
            <a:off x="1359881" y="1299084"/>
            <a:ext cx="9020175" cy="4914900"/>
          </a:xfrm>
          <a:prstGeom prst="rect">
            <a:avLst/>
          </a:prstGeom>
        </p:spPr>
      </p:pic>
    </p:spTree>
    <p:extLst>
      <p:ext uri="{BB962C8B-B14F-4D97-AF65-F5344CB8AC3E}">
        <p14:creationId xmlns:p14="http://schemas.microsoft.com/office/powerpoint/2010/main" val="148470818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12192000"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0" y="195778"/>
            <a:ext cx="506627"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98644" y="348335"/>
            <a:ext cx="9092628" cy="602414"/>
          </a:xfrm>
        </p:spPr>
        <p:txBody>
          <a:bodyPr>
            <a:noAutofit/>
          </a:bodyPr>
          <a:lstStyle/>
          <a:p>
            <a:pPr algn="l"/>
            <a:r>
              <a:rPr lang="en-US" sz="3200" dirty="0">
                <a:solidFill>
                  <a:srgbClr val="1C4584"/>
                </a:solidFill>
              </a:rPr>
              <a:t>DETALLES CÓDIGO DE CONEXI</a:t>
            </a:r>
            <a:r>
              <a:rPr lang="es-DO" sz="3200" dirty="0">
                <a:solidFill>
                  <a:srgbClr val="1C4584"/>
                </a:solidFill>
              </a:rPr>
              <a:t>Ó</a:t>
            </a:r>
            <a:r>
              <a:rPr lang="en-US" sz="3200" dirty="0">
                <a:solidFill>
                  <a:srgbClr val="1C4584"/>
                </a:solidFill>
              </a:rPr>
              <a:t>N- GENERALIDADES </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54214"/>
            <a:ext cx="2214332" cy="622300"/>
          </a:xfrm>
          <a:prstGeom prst="rect">
            <a:avLst/>
          </a:prstGeom>
        </p:spPr>
      </p:pic>
      <p:pic>
        <p:nvPicPr>
          <p:cNvPr id="6" name="Picture 5">
            <a:extLst>
              <a:ext uri="{FF2B5EF4-FFF2-40B4-BE49-F238E27FC236}">
                <a16:creationId xmlns:a16="http://schemas.microsoft.com/office/drawing/2014/main" id="{B8ADFEFA-7420-4D17-B1BD-6C388ED0B515}"/>
              </a:ext>
            </a:extLst>
          </p:cNvPr>
          <p:cNvPicPr>
            <a:picLocks noChangeAspect="1"/>
          </p:cNvPicPr>
          <p:nvPr/>
        </p:nvPicPr>
        <p:blipFill>
          <a:blip r:embed="rId3"/>
          <a:stretch>
            <a:fillRect/>
          </a:stretch>
        </p:blipFill>
        <p:spPr>
          <a:xfrm>
            <a:off x="2009186" y="1026309"/>
            <a:ext cx="8173627" cy="5483356"/>
          </a:xfrm>
          <a:prstGeom prst="rect">
            <a:avLst/>
          </a:prstGeom>
        </p:spPr>
      </p:pic>
    </p:spTree>
    <p:extLst>
      <p:ext uri="{BB962C8B-B14F-4D97-AF65-F5344CB8AC3E}">
        <p14:creationId xmlns:p14="http://schemas.microsoft.com/office/powerpoint/2010/main" val="237763878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5"/>
          </p:nvPr>
        </p:nvSpPr>
        <p:spPr/>
        <p:txBody>
          <a:bodyPr/>
          <a:lstStyle/>
          <a:p>
            <a:endParaRPr lang="en-US"/>
          </a:p>
        </p:txBody>
      </p:sp>
      <p:sp>
        <p:nvSpPr>
          <p:cNvPr id="3" name="Título 2"/>
          <p:cNvSpPr>
            <a:spLocks noGrp="1"/>
          </p:cNvSpPr>
          <p:nvPr>
            <p:ph type="title"/>
          </p:nvPr>
        </p:nvSpPr>
        <p:spPr/>
        <p:txBody>
          <a:bodyPr/>
          <a:lstStyle/>
          <a:p>
            <a:endParaRPr lang="en-US"/>
          </a:p>
        </p:txBody>
      </p:sp>
      <p:sp>
        <p:nvSpPr>
          <p:cNvPr id="5" name="Rectangle 18"/>
          <p:cNvSpPr/>
          <p:nvPr/>
        </p:nvSpPr>
        <p:spPr>
          <a:xfrm>
            <a:off x="-24750" y="-42861"/>
            <a:ext cx="12231038"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002060"/>
              </a:solidFill>
            </a:endParaRPr>
          </a:p>
        </p:txBody>
      </p:sp>
      <p:sp>
        <p:nvSpPr>
          <p:cNvPr id="6" name="Rectangle 4"/>
          <p:cNvSpPr/>
          <p:nvPr/>
        </p:nvSpPr>
        <p:spPr>
          <a:xfrm>
            <a:off x="-39038" y="-5073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39926"/>
            <a:ext cx="2214332" cy="622300"/>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7770" y="2097768"/>
            <a:ext cx="5468966" cy="3606347"/>
          </a:xfrm>
          <a:prstGeom prst="rect">
            <a:avLst/>
          </a:prstGeom>
        </p:spPr>
      </p:pic>
    </p:spTree>
    <p:extLst>
      <p:ext uri="{BB962C8B-B14F-4D97-AF65-F5344CB8AC3E}">
        <p14:creationId xmlns:p14="http://schemas.microsoft.com/office/powerpoint/2010/main" val="2074852460"/>
      </p:ext>
    </p:extLst>
  </p:cSld>
  <p:clrMapOvr>
    <a:masterClrMapping/>
  </p:clrMapOvr>
  <mc:AlternateContent xmlns:mc="http://schemas.openxmlformats.org/markup-compatibility/2006" xmlns:p14="http://schemas.microsoft.com/office/powerpoint/2010/main">
    <mc:Choice Requires="p14">
      <p:transition spd="slow" p14:dur="30000" advClick="0"/>
    </mc:Choice>
    <mc:Fallback xmlns="">
      <p:transitio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42861"/>
            <a:ext cx="12231038" cy="1618152"/>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002060"/>
              </a:solidFill>
            </a:endParaRPr>
          </a:p>
        </p:txBody>
      </p:sp>
      <p:sp>
        <p:nvSpPr>
          <p:cNvPr id="8" name="Rectangle 4"/>
          <p:cNvSpPr/>
          <p:nvPr/>
        </p:nvSpPr>
        <p:spPr>
          <a:xfrm>
            <a:off x="-39038" y="-5073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39926"/>
            <a:ext cx="2214332" cy="622300"/>
          </a:xfrm>
          <a:prstGeom prst="rect">
            <a:avLst/>
          </a:prstGeom>
        </p:spPr>
      </p:pic>
      <p:sp>
        <p:nvSpPr>
          <p:cNvPr id="3" name="Título 2"/>
          <p:cNvSpPr>
            <a:spLocks noGrp="1"/>
          </p:cNvSpPr>
          <p:nvPr>
            <p:ph type="title"/>
          </p:nvPr>
        </p:nvSpPr>
        <p:spPr>
          <a:xfrm>
            <a:off x="527313" y="91440"/>
            <a:ext cx="11524441" cy="914400"/>
          </a:xfrm>
        </p:spPr>
        <p:txBody>
          <a:bodyPr>
            <a:normAutofit/>
          </a:bodyPr>
          <a:lstStyle/>
          <a:p>
            <a:r>
              <a:rPr lang="en-US" sz="2800" b="1" dirty="0">
                <a:solidFill>
                  <a:srgbClr val="002060"/>
                </a:solidFill>
              </a:rPr>
              <a:t>FIN DE LA PRESENTACIÓN</a:t>
            </a:r>
            <a:endParaRPr lang="en-US" sz="2800" dirty="0">
              <a:solidFill>
                <a:srgbClr val="002060"/>
              </a:solidFill>
            </a:endParaRPr>
          </a:p>
        </p:txBody>
      </p:sp>
      <p:sp>
        <p:nvSpPr>
          <p:cNvPr id="10" name="CuadroTexto 9"/>
          <p:cNvSpPr txBox="1"/>
          <p:nvPr/>
        </p:nvSpPr>
        <p:spPr>
          <a:xfrm>
            <a:off x="928914" y="2365829"/>
            <a:ext cx="10014857" cy="523220"/>
          </a:xfrm>
          <a:prstGeom prst="rect">
            <a:avLst/>
          </a:prstGeom>
          <a:noFill/>
        </p:spPr>
        <p:txBody>
          <a:bodyPr wrap="square" rtlCol="0">
            <a:spAutoFit/>
          </a:bodyPr>
          <a:lstStyle/>
          <a:p>
            <a:pPr algn="ctr"/>
            <a:r>
              <a:rPr lang="en-US" sz="2800" b="1" dirty="0">
                <a:solidFill>
                  <a:srgbClr val="002060"/>
                </a:solidFill>
                <a:latin typeface="Knockout 29 Junior Liteweight"/>
              </a:rPr>
              <a:t>MUCHAS GRACIAS!</a:t>
            </a:r>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5156" y="2889049"/>
            <a:ext cx="4822371" cy="3616778"/>
          </a:xfrm>
          <a:prstGeom prst="rect">
            <a:avLst/>
          </a:prstGeom>
        </p:spPr>
      </p:pic>
    </p:spTree>
    <p:extLst>
      <p:ext uri="{BB962C8B-B14F-4D97-AF65-F5344CB8AC3E}">
        <p14:creationId xmlns:p14="http://schemas.microsoft.com/office/powerpoint/2010/main" val="1913423203"/>
      </p:ext>
    </p:extLst>
  </p:cSld>
  <p:clrMapOvr>
    <a:masterClrMapping/>
  </p:clrMapOvr>
  <mc:AlternateContent xmlns:mc="http://schemas.openxmlformats.org/markup-compatibility/2006" xmlns:p14="http://schemas.microsoft.com/office/powerpoint/2010/main">
    <mc:Choice Requires="p14">
      <p:transition spd="slow" p14:dur="30000" advClick="0"/>
    </mc:Choice>
    <mc:Fallback xmlns="">
      <p:transition spd="slow"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1705</TotalTime>
  <Words>11966</Words>
  <Application>Microsoft Office PowerPoint</Application>
  <PresentationFormat>Widescreen</PresentationFormat>
  <Paragraphs>676</Paragraphs>
  <Slides>139</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139</vt:i4>
      </vt:variant>
    </vt:vector>
  </HeadingPairs>
  <TitlesOfParts>
    <vt:vector size="153" baseType="lpstr">
      <vt:lpstr>Arial</vt:lpstr>
      <vt:lpstr>Arial Narrow</vt:lpstr>
      <vt:lpstr>Calibri</vt:lpstr>
      <vt:lpstr>Calibri Light</vt:lpstr>
      <vt:lpstr>Courier New</vt:lpstr>
      <vt:lpstr>Helvetica</vt:lpstr>
      <vt:lpstr>Knockout 29 Junior Liteweight</vt:lpstr>
      <vt:lpstr>Knockout 49 Liteweight</vt:lpstr>
      <vt:lpstr>Segoe UI Symbol</vt:lpstr>
      <vt:lpstr>Shree Devanagari 714</vt:lpstr>
      <vt:lpstr>Times New Roman</vt:lpstr>
      <vt:lpstr>Trebuchet MS</vt:lpstr>
      <vt:lpstr>Wingdings</vt:lpstr>
      <vt:lpstr>Office Theme</vt:lpstr>
      <vt:lpstr>PowerPoint Presentation</vt:lpstr>
      <vt:lpstr>CONTENIDO</vt:lpstr>
      <vt:lpstr>REGLAMENTO LEY GENERAL DE ELECTRICIDAD 125-01</vt:lpstr>
      <vt:lpstr>REGLAMENTO LEY GENERAL DE ELECTRICIDAD 125-01</vt:lpstr>
      <vt:lpstr>TITULO III: DE LAS INSTITUCIONES Y EMPRESAS DEL SUBSECTOR ELECTRICO</vt:lpstr>
      <vt:lpstr>LEY GENERAL DE ELECTRICIDAD </vt:lpstr>
      <vt:lpstr>LEY GENERAL DE ELECTRICIDAD: CNE </vt:lpstr>
      <vt:lpstr>LEY GENERAL DE ELECTRICIDAD: CNE </vt:lpstr>
      <vt:lpstr>LEY GENERAL DE ELECTRICIDAD: CNE </vt:lpstr>
      <vt:lpstr>LEY GENERAL DE ELECTRICIDAD:CNE </vt:lpstr>
      <vt:lpstr>LEY GENERAL DE ELECTRICIDAD: CNE </vt:lpstr>
      <vt:lpstr>REGLAMENTO LGE-125-01: CNE</vt:lpstr>
      <vt:lpstr>REGLAMENTO LGE-125-01: CNE</vt:lpstr>
      <vt:lpstr>REGLAMENTO LGE-125-01: CNE</vt:lpstr>
      <vt:lpstr>LEY GENERAL DE ELECTRICIDAD: SIE </vt:lpstr>
      <vt:lpstr>LEY GENERAL DE ELECTRICIDAD: SIE </vt:lpstr>
      <vt:lpstr>REGLAMENTO LEY 125-01: SIE </vt:lpstr>
      <vt:lpstr>REGLAMENTO LEY 125-01: SIE </vt:lpstr>
      <vt:lpstr>REGLAMENTO LEY 125-01: SIE </vt:lpstr>
      <vt:lpstr>LEY GENERAL DE ELECTRICIDAD: OC </vt:lpstr>
      <vt:lpstr>LEY GENERAL DE ELECTRICIDAD: OC </vt:lpstr>
      <vt:lpstr>LEY GENERAL DE ELECTRICIDAD: OC </vt:lpstr>
      <vt:lpstr>REGLAMENTO LEY 125-01: OC </vt:lpstr>
      <vt:lpstr>REGLAMENTO LEY 125-01: OC </vt:lpstr>
      <vt:lpstr>Primera parte presentación 1/6</vt:lpstr>
      <vt:lpstr>TITULO VIII: CODIGO DE OPERACIÓN DEL SENI</vt:lpstr>
      <vt:lpstr>REGLAMENTO LEY 125-01: CODIGO DE OPERACION DEL SENI </vt:lpstr>
      <vt:lpstr>REGLAMENTO LEY 125-01: CÓDIGO DE OPERACIÓN DEL SENI </vt:lpstr>
      <vt:lpstr>REGLAMENTO LEY 125-01: CODIGO DE OPERACION DEL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Segunda parte presentación 2/6</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REGLAMENTO LEY 125-01: CÓDIGO DE OPERACIÓN SENI </vt:lpstr>
      <vt:lpstr>LEY 125-01: Art.101 </vt:lpstr>
      <vt:lpstr>REGLAMENTO LEY 125-01: CÓDIGO DE OPERACIÓN SENI </vt:lpstr>
      <vt:lpstr>REGLAMENTO LEY 125-01: CÓDIGO DE OPERACIÓN SENI </vt:lpstr>
      <vt:lpstr>Tercera parte presentación 3/6</vt:lpstr>
      <vt:lpstr>LEY 100-13: CREACIÓN MINISTERIO ENERGÍA Y MINAS </vt:lpstr>
      <vt:lpstr>LEY 100-13: CREACIÓN MINISTERIO ENERGÍA Y MINAS </vt:lpstr>
      <vt:lpstr>LEY 100-13: CREACIÓN MINISTERIO ENERGÍA Y MINAS </vt:lpstr>
      <vt:lpstr>LEY 100-13: CREACIÓN MINISTERIO ENERGÍA Y MINAS </vt:lpstr>
      <vt:lpstr>LEY 100-13: CREACIÓN MINISTERIO ENERGÍA Y MINAS </vt:lpstr>
      <vt:lpstr>LEY 100-13: CREACIÓN MINISTERIO ENERGÍA Y MINAS </vt:lpstr>
      <vt:lpstr>LEY 57-07</vt:lpstr>
      <vt:lpstr>LEY 57-07: SOBRE INCENTIVO DE FUENTES RENOVABLES </vt:lpstr>
      <vt:lpstr>LEY 57-07: SOBRE INCENTIVO DE FUENTES RENOVABLES </vt:lpstr>
      <vt:lpstr>REGLAMENTO LEY 57-07: SOBRE INCENTIVO FUENTES RENOVABLES </vt:lpstr>
      <vt:lpstr>REGLAMENTO LEY 57-07: SOBRE INCENTIVO FUENTES RENOVABLES </vt:lpstr>
      <vt:lpstr>REGLAMENTO LEY 57-07: SOBRE INCENTIVO FUENTES RENOVABLES </vt:lpstr>
      <vt:lpstr>CAPÍTULO IV: PLANIFICACIÓN DE LA PRODUCCIÓN DE ELECTRICIDAD  </vt:lpstr>
      <vt:lpstr>CAPÍTULO IV: PLANIFICACIÓN DE LA PRODUCCIÓN DE ELECTRICIDAD  </vt:lpstr>
      <vt:lpstr>REGLAMENTO LEY 57-07: SOBRE INCENTIVO FUENTES RENOVABLES </vt:lpstr>
      <vt:lpstr>REGLAMENTO LEY 57-07: SOBRE INCENTIVO FUENTES RENOVABLES </vt:lpstr>
      <vt:lpstr>REGLAMENTO LEY 57-07: SOBRE INCENTIVO FUENTES RENOVABLES </vt:lpstr>
      <vt:lpstr>REGLAMENTO LEY 57-07: SOBRE INCENTIVO FUENTES RENOVABLES </vt:lpstr>
      <vt:lpstr>REGLAMENTO LEY 57-07: SOBRE INCENTIVO FUENTES RENOVABLES </vt:lpstr>
      <vt:lpstr>REGLAMENTO LEY 57-07: SOBRE INCENTIVO FUENTES RENOVABLES </vt:lpstr>
      <vt:lpstr>REGLAMENTO LEY 57-07: SOBRE INCENTIVO FUENTES RENOVABLES </vt:lpstr>
      <vt:lpstr>REGLAMENTO LEY 57-07: SOBRE INCENTIVO FUENTES RENOVABLES </vt:lpstr>
      <vt:lpstr>REGLAMENTO LEY 57-07: SOBRE INCENTIVO FUENTES RENOVABLES </vt:lpstr>
      <vt:lpstr>REGLAMENTO LEY 57-07: SOBRE INCENTIVO FUENTES RENOVABLES </vt:lpstr>
      <vt:lpstr>Cuarta parte presentación 4/6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Quinta parte presentación 5/6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 DE LA PRESENTACIÓN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Andres Avelino Manzueta Cepeda</dc:creator>
  <cp:lastModifiedBy>andres manzueta</cp:lastModifiedBy>
  <cp:revision>33</cp:revision>
  <dcterms:created xsi:type="dcterms:W3CDTF">2020-11-08T11:43:13Z</dcterms:created>
  <dcterms:modified xsi:type="dcterms:W3CDTF">2023-07-26T19:27:22Z</dcterms:modified>
</cp:coreProperties>
</file>